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7"/>
  </p:notesMasterIdLst>
  <p:handoutMasterIdLst>
    <p:handoutMasterId r:id="rId38"/>
  </p:handoutMasterIdLst>
  <p:sldIdLst>
    <p:sldId id="463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36" r:id="rId20"/>
    <p:sldId id="437" r:id="rId21"/>
    <p:sldId id="438" r:id="rId22"/>
    <p:sldId id="457" r:id="rId23"/>
    <p:sldId id="482" r:id="rId24"/>
    <p:sldId id="483" r:id="rId25"/>
    <p:sldId id="484" r:id="rId26"/>
    <p:sldId id="441" r:id="rId27"/>
    <p:sldId id="442" r:id="rId28"/>
    <p:sldId id="443" r:id="rId29"/>
    <p:sldId id="444" r:id="rId30"/>
    <p:sldId id="445" r:id="rId31"/>
    <p:sldId id="446" r:id="rId32"/>
    <p:sldId id="461" r:id="rId33"/>
    <p:sldId id="485" r:id="rId34"/>
    <p:sldId id="462" r:id="rId35"/>
    <p:sldId id="464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3690369-EA61-4D28-ABAA-339CB8F82449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7E71328-DAE2-47C5-957A-12A4CF7223B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96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54AD07A-8AE9-4621-8908-CC63674184FC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141E241-F53C-41FE-9ADC-BC7D7146BCD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43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19</a:t>
            </a:fld>
            <a:endParaRPr lang="en-N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20</a:t>
            </a:fld>
            <a:endParaRPr lang="en-N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21</a:t>
            </a:fld>
            <a:endParaRPr lang="en-N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25</a:t>
            </a:fld>
            <a:endParaRPr lang="en-N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26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27</a:t>
            </a:fld>
            <a:endParaRPr lang="en-N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28</a:t>
            </a:fld>
            <a:endParaRPr lang="en-N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29</a:t>
            </a:fld>
            <a:endParaRPr lang="en-N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30</a:t>
            </a:fld>
            <a:endParaRPr lang="en-N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31</a:t>
            </a:fld>
            <a:endParaRPr lang="en-N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542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0538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711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9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DF918310-8E32-44D9-A7D0-98FE8EB6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2" name="Picture 11" descr="NZ BRIDGE_logo1_tagline_.jpg">
            <a:extLst>
              <a:ext uri="{FF2B5EF4-FFF2-40B4-BE49-F238E27FC236}">
                <a16:creationId xmlns:a16="http://schemas.microsoft.com/office/drawing/2014/main" id="{12866200-2B4D-4185-99FE-EDD5D4EE5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7BB14766-940C-4D8F-AE91-439EFD13F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B9FEBD6F-74D7-4777-BA07-A610D79C3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3" name="Picture 12" descr="NZ BRIDGE_logo1_tagline_.jpg">
            <a:extLst>
              <a:ext uri="{FF2B5EF4-FFF2-40B4-BE49-F238E27FC236}">
                <a16:creationId xmlns:a16="http://schemas.microsoft.com/office/drawing/2014/main" id="{708690C1-AFF0-48FA-A7B8-CEBA393A2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42" y="36353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 descr="Untitled-4.jpg">
            <a:extLst>
              <a:ext uri="{FF2B5EF4-FFF2-40B4-BE49-F238E27FC236}">
                <a16:creationId xmlns:a16="http://schemas.microsoft.com/office/drawing/2014/main" id="{FD8DBC25-1B82-469A-B71B-DDFE2CDD2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5" name="Picture 14" descr="Untitled-4.jpg">
            <a:extLst>
              <a:ext uri="{FF2B5EF4-FFF2-40B4-BE49-F238E27FC236}">
                <a16:creationId xmlns:a16="http://schemas.microsoft.com/office/drawing/2014/main" id="{9A51BA8B-D3F5-417E-A8BA-F6250C66E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 descr="Untitled-4.jpg">
            <a:extLst>
              <a:ext uri="{FF2B5EF4-FFF2-40B4-BE49-F238E27FC236}">
                <a16:creationId xmlns:a16="http://schemas.microsoft.com/office/drawing/2014/main" id="{ED300A10-5C28-4B2D-952C-DE125ED0E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4B0A4F20-3B62-4CE6-92BC-3759C910D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2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268760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>
                <a:latin typeface="+mj-lt"/>
              </a:rPr>
              <a:t>© Copyright Reserved New Zealand Bridge Inc. 2015                                                                                                                           Prepared by Amanda Smith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54AA220-3ADB-4BAE-A12B-7289B5EECC61}"/>
              </a:ext>
            </a:extLst>
          </p:cNvPr>
          <p:cNvSpPr txBox="1">
            <a:spLocks/>
          </p:cNvSpPr>
          <p:nvPr/>
        </p:nvSpPr>
        <p:spPr>
          <a:xfrm>
            <a:off x="1551040" y="3729608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123 4567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email@address.co.nz</a:t>
            </a: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9" descr="TBC 2012 logo smaller">
            <a:extLst>
              <a:ext uri="{FF2B5EF4-FFF2-40B4-BE49-F238E27FC236}">
                <a16:creationId xmlns:a16="http://schemas.microsoft.com/office/drawing/2014/main" id="{E8BA2A15-AF93-4C38-BFBE-BE5006810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3298347"/>
            <a:ext cx="1584176" cy="1901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26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80696"/>
          </a:xfrm>
        </p:spPr>
        <p:txBody>
          <a:bodyPr>
            <a:normAutofit/>
          </a:bodyPr>
          <a:lstStyle/>
          <a:p>
            <a:r>
              <a:rPr lang="en-NZ" dirty="0"/>
              <a:t>Basic Rules for Opener’s Rebid</a:t>
            </a:r>
          </a:p>
        </p:txBody>
      </p:sp>
      <p:pic>
        <p:nvPicPr>
          <p:cNvPr id="1026" name="Picture 2" descr="C:\Users\amanda.smith\AppData\Local\Microsoft\Windows\Temporary Internet Files\Content.IE5\93RJFYG6\MC9004324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933056"/>
            <a:ext cx="1804877" cy="223224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980728"/>
            <a:ext cx="8229600" cy="511256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Agree partner’s suit if you have a fit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Bid </a:t>
            </a:r>
            <a:r>
              <a:rPr kumimoji="0" lang="en-NZ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NoTrumps</a:t>
            </a: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if no other option available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Bid another suit (if you can)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Bid your suit again (with extra length)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NZ" sz="4800" b="1" i="0" u="none" strike="noStrike" kern="1200" cap="none" spc="0" normalizeH="0" baseline="0" noProof="0" dirty="0">
                <a:ln>
                  <a:noFill/>
                </a:ln>
                <a:solidFill>
                  <a:srgbClr val="2A700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AT THE SAME TIME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Describe the quality of your hand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2A700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MINIMUM, NEARLY GAME or GAME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780696"/>
          </a:xfrm>
        </p:spPr>
        <p:txBody>
          <a:bodyPr>
            <a:normAutofit fontScale="90000"/>
          </a:bodyPr>
          <a:lstStyle/>
          <a:p>
            <a:r>
              <a:rPr lang="en-NZ" b="1" dirty="0"/>
              <a:t>What type of Opening hand have you got?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257367"/>
          <a:ext cx="8075240" cy="46085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6170">
                <a:tc>
                  <a:txBody>
                    <a:bodyPr/>
                    <a:lstStyle/>
                    <a:p>
                      <a:pPr algn="ctr"/>
                      <a:r>
                        <a:rPr lang="en-NZ" sz="6000" dirty="0"/>
                        <a:t>18 – 19</a:t>
                      </a:r>
                      <a:endParaRPr lang="en-NZ" sz="6000" dirty="0">
                        <a:latin typeface="+mj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6000" dirty="0"/>
                        <a:t>GAME</a:t>
                      </a:r>
                      <a:endParaRPr lang="en-NZ" sz="6000" dirty="0">
                        <a:latin typeface="+mj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170">
                <a:tc>
                  <a:txBody>
                    <a:bodyPr/>
                    <a:lstStyle/>
                    <a:p>
                      <a:pPr algn="ctr"/>
                      <a:r>
                        <a:rPr lang="en-NZ" sz="6000" dirty="0"/>
                        <a:t>16 - 17</a:t>
                      </a:r>
                      <a:endParaRPr lang="en-NZ" sz="6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5400" dirty="0"/>
                        <a:t>Nearly Game</a:t>
                      </a:r>
                      <a:endParaRPr lang="en-NZ" sz="6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170">
                <a:tc>
                  <a:txBody>
                    <a:bodyPr/>
                    <a:lstStyle/>
                    <a:p>
                      <a:pPr algn="ctr"/>
                      <a:r>
                        <a:rPr lang="en-NZ" sz="6000" dirty="0"/>
                        <a:t>12 - 15</a:t>
                      </a:r>
                      <a:endParaRPr lang="en-NZ" sz="6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5400" dirty="0"/>
                        <a:t>Minimum</a:t>
                      </a:r>
                      <a:endParaRPr lang="en-NZ" sz="6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en-NZ" sz="5400" b="1" dirty="0"/>
              <a:t>Supporting Responder’s Suit</a:t>
            </a:r>
            <a:endParaRPr lang="en-NZ" sz="2800" dirty="0"/>
          </a:p>
        </p:txBody>
      </p:sp>
      <p:sp>
        <p:nvSpPr>
          <p:cNvPr id="6" name="Rectangle 5"/>
          <p:cNvSpPr/>
          <p:nvPr/>
        </p:nvSpPr>
        <p:spPr>
          <a:xfrm>
            <a:off x="457051" y="1298928"/>
            <a:ext cx="81369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NZ" sz="4000" b="1" dirty="0">
                <a:latin typeface="+mj-lt"/>
              </a:rPr>
              <a:t> MINIMUM</a:t>
            </a:r>
            <a:r>
              <a:rPr lang="en-NZ" sz="4000" dirty="0">
                <a:latin typeface="+mj-lt"/>
              </a:rPr>
              <a:t> (12-15) … raise a level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NZ" sz="4000" b="1" dirty="0">
                <a:latin typeface="+mj-lt"/>
              </a:rPr>
              <a:t> INVITATIONAL</a:t>
            </a:r>
            <a:r>
              <a:rPr lang="en-NZ" sz="4000" dirty="0">
                <a:latin typeface="+mj-lt"/>
              </a:rPr>
              <a:t> (16-17) … jump a level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NZ" sz="4000" b="1" dirty="0">
                <a:latin typeface="+mj-lt"/>
              </a:rPr>
              <a:t> GAME</a:t>
            </a:r>
            <a:r>
              <a:rPr lang="en-NZ" sz="4000" dirty="0">
                <a:latin typeface="+mj-lt"/>
              </a:rPr>
              <a:t> (18-19) … bid game</a:t>
            </a:r>
            <a:endParaRPr lang="en-NZ" sz="5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051" y="4293096"/>
            <a:ext cx="8208912" cy="156966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MUST HAVE A FIT</a:t>
            </a:r>
            <a:b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</a:b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4+ support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928992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Opener’s Rebid – </a:t>
            </a:r>
            <a:r>
              <a:rPr lang="en-NZ" sz="4400" b="1" dirty="0"/>
              <a:t>SUPPORT PARTNER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92149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 </a:t>
            </a:r>
            <a:r>
              <a:rPr lang="en-NZ" sz="4400" dirty="0">
                <a:sym typeface="Symbol"/>
              </a:rPr>
              <a:t>with this hand</a:t>
            </a:r>
            <a:endParaRPr lang="en-NZ" sz="4400" dirty="0"/>
          </a:p>
        </p:txBody>
      </p:sp>
      <p:pic>
        <p:nvPicPr>
          <p:cNvPr id="9" name="Picture 8" descr="Lesson 4 - Han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85590"/>
            <a:ext cx="7920880" cy="1694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3464421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1</a:t>
            </a:r>
            <a:r>
              <a:rPr lang="en-NZ" sz="4400" dirty="0">
                <a:latin typeface="+mj-lt"/>
                <a:sym typeface="Symbol"/>
              </a:rPr>
              <a:t></a:t>
            </a:r>
            <a:endParaRPr lang="en-NZ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161854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You have a fit (14 HCP)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953942"/>
            <a:ext cx="8208912" cy="92333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MINIMUM HAND – </a:t>
            </a:r>
            <a: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Bid 2</a:t>
            </a:r>
            <a: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  <a:sym typeface="Symbol"/>
              </a:rPr>
              <a:t>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5616" y="892458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</a:t>
            </a:r>
            <a:r>
              <a:rPr lang="en-NZ" sz="4400" dirty="0">
                <a:sym typeface="Symbol"/>
              </a:rPr>
              <a:t> with this hand</a:t>
            </a:r>
            <a:endParaRPr lang="en-NZ" sz="4400" dirty="0">
              <a:solidFill>
                <a:srgbClr val="FF0000"/>
              </a:solidFill>
            </a:endParaRPr>
          </a:p>
        </p:txBody>
      </p:sp>
      <p:pic>
        <p:nvPicPr>
          <p:cNvPr id="9" name="Picture 8" descr="Lesson 4 - Han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33907"/>
            <a:ext cx="7920880" cy="1749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360611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1</a:t>
            </a:r>
            <a:r>
              <a:rPr lang="en-NZ" sz="4400" dirty="0">
                <a:solidFill>
                  <a:srgbClr val="FF0000"/>
                </a:solidFill>
                <a:latin typeface="+mj-lt"/>
                <a:sym typeface="Symbol"/>
              </a:rPr>
              <a:t></a:t>
            </a:r>
            <a:endParaRPr lang="en-NZ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326195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You have a fit, 16 HCP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046275"/>
            <a:ext cx="8208912" cy="830997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NEARLY GAME (INVITATIONAL) – </a:t>
            </a: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Bid 3</a:t>
            </a: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  <a:sym typeface="Symbol"/>
              </a:rPr>
              <a:t>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Opener’s Rebid – </a:t>
            </a:r>
            <a:r>
              <a:rPr lang="en-NZ" sz="4400" b="1" dirty="0"/>
              <a:t>SUPPORT PARTNER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06674" y="889146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ym typeface="Symbol"/>
              </a:rPr>
              <a:t> with this hand</a:t>
            </a:r>
            <a:endParaRPr lang="en-NZ" sz="4400" dirty="0"/>
          </a:p>
        </p:txBody>
      </p:sp>
      <p:pic>
        <p:nvPicPr>
          <p:cNvPr id="9" name="Picture 8" descr="Lesson 4 - Han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16224"/>
            <a:ext cx="7920880" cy="180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0610" y="3534107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1</a:t>
            </a:r>
            <a:r>
              <a:rPr lang="en-NZ" sz="4400" dirty="0">
                <a:latin typeface="+mj-lt"/>
                <a:sym typeface="Symbol"/>
              </a:rPr>
              <a:t></a:t>
            </a:r>
            <a:endParaRPr lang="en-NZ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602" y="4338915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You have a fit, 19 HCP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02" y="5118283"/>
            <a:ext cx="8208912" cy="830997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GAME – </a:t>
            </a: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Bid 4</a:t>
            </a: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  <a:sym typeface="Symbol"/>
              </a:rPr>
              <a:t>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Opener’s Rebid – </a:t>
            </a:r>
            <a:r>
              <a:rPr lang="en-NZ" sz="4400" b="1" dirty="0"/>
              <a:t>SUPPORT PARTNER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268760"/>
            <a:ext cx="90364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NZ" sz="4000" b="1" dirty="0"/>
              <a:t> LOWEST NT LEVEL </a:t>
            </a:r>
            <a:r>
              <a:rPr lang="en-NZ" sz="4000" dirty="0"/>
              <a:t>= 15 – 17 HCP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NZ" sz="4000" dirty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NZ" sz="4000" b="1" dirty="0"/>
              <a:t> JUMP IN NT</a:t>
            </a:r>
            <a:r>
              <a:rPr lang="en-NZ" sz="4000" dirty="0"/>
              <a:t> 	= 18 – 19 HCP </a:t>
            </a:r>
            <a:endParaRPr lang="en-NZ" sz="4000" dirty="0">
              <a:solidFill>
                <a:srgbClr val="FF0000"/>
              </a:solidFill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NZ" sz="4000" b="1" dirty="0">
                <a:solidFill>
                  <a:srgbClr val="FF0000"/>
                </a:solidFill>
              </a:rPr>
              <a:t>(</a:t>
            </a:r>
            <a:r>
              <a:rPr lang="en-NZ" sz="3600" b="1" dirty="0">
                <a:solidFill>
                  <a:srgbClr val="FF0000"/>
                </a:solidFill>
              </a:rPr>
              <a:t>forcing to game)</a:t>
            </a:r>
            <a:endParaRPr lang="en-NZ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089" y="5013176"/>
            <a:ext cx="8208912" cy="830997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Shows a balanced hand</a:t>
            </a:r>
            <a:endParaRPr lang="en-NZ" dirty="0">
              <a:ln>
                <a:solidFill>
                  <a:schemeClr val="tx1"/>
                </a:solidFill>
              </a:ln>
              <a:solidFill>
                <a:srgbClr val="2A700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4C7D5F-7348-4B71-8F7E-D13025BD1809}"/>
              </a:ext>
            </a:extLst>
          </p:cNvPr>
          <p:cNvSpPr txBox="1">
            <a:spLocks/>
          </p:cNvSpPr>
          <p:nvPr/>
        </p:nvSpPr>
        <p:spPr>
          <a:xfrm>
            <a:off x="467544" y="188640"/>
            <a:ext cx="8229600" cy="780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NZ" sz="4900"/>
              <a:t>Opener’s </a:t>
            </a:r>
            <a:r>
              <a:rPr lang="en-NZ" sz="5400"/>
              <a:t>NOTRUMP </a:t>
            </a:r>
            <a:r>
              <a:rPr lang="en-NZ" sz="4900"/>
              <a:t>Rebid </a:t>
            </a:r>
            <a:endParaRPr lang="en-N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Opener’s </a:t>
            </a:r>
            <a:r>
              <a:rPr lang="en-NZ" sz="5400" dirty="0"/>
              <a:t>NOTRUMP </a:t>
            </a:r>
            <a:r>
              <a:rPr lang="en-NZ" sz="4900" b="1" dirty="0"/>
              <a:t>Rebid 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90872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ym typeface="Symbol"/>
              </a:rPr>
              <a:t> with this hand</a:t>
            </a:r>
            <a:endParaRPr lang="en-NZ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60611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1</a:t>
            </a:r>
            <a:r>
              <a:rPr lang="en-NZ" sz="4400" dirty="0">
                <a:latin typeface="+mj-lt"/>
                <a:sym typeface="Symbol"/>
              </a:rPr>
              <a:t></a:t>
            </a:r>
            <a:endParaRPr lang="en-NZ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398203"/>
            <a:ext cx="8208912" cy="584775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2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You have a balanced hand with no fit, 16HCP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118283"/>
            <a:ext cx="8208912" cy="830997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LOWEST NT LEVEL - </a:t>
            </a: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Bid 1NT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13" name="Picture 12" descr="Lesson 3 - Opener's rebid (O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10" y="1805915"/>
            <a:ext cx="784478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9612" y="1003375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 </a:t>
            </a:r>
            <a:r>
              <a:rPr lang="en-NZ" sz="4400" dirty="0">
                <a:sym typeface="Symbol"/>
              </a:rPr>
              <a:t>with this hand</a:t>
            </a:r>
            <a:endParaRPr lang="en-NZ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371703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2</a:t>
            </a:r>
            <a:r>
              <a:rPr lang="en-NZ" sz="4400" dirty="0">
                <a:latin typeface="+mj-lt"/>
                <a:sym typeface="Symbol"/>
              </a:rPr>
              <a:t></a:t>
            </a:r>
            <a:endParaRPr lang="en-NZ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40" y="4437112"/>
            <a:ext cx="8208912" cy="584775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2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You have a balanced hand with no fit, 16 HCP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540" y="5118283"/>
            <a:ext cx="8208912" cy="830997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LOWEST NT LEVEL - </a:t>
            </a: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Bid 2NT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9" name="Picture 8" descr="Lesson 3 - Opener's rebid (O).JPG"/>
          <p:cNvPicPr>
            <a:picLocks noChangeAspect="1"/>
          </p:cNvPicPr>
          <p:nvPr/>
        </p:nvPicPr>
        <p:blipFill rotWithShape="1">
          <a:blip r:embed="rId3" cstate="print"/>
          <a:srcRect t="-4066" b="1"/>
          <a:stretch/>
        </p:blipFill>
        <p:spPr>
          <a:xfrm>
            <a:off x="467544" y="1990581"/>
            <a:ext cx="8136904" cy="179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30C63FB-792C-42C0-934B-DB30C7AA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Opener’s </a:t>
            </a:r>
            <a:r>
              <a:rPr lang="en-NZ" sz="5400" dirty="0"/>
              <a:t>NOTRUMP </a:t>
            </a:r>
            <a:r>
              <a:rPr lang="en-NZ" sz="4900" b="1" dirty="0"/>
              <a:t>Rebid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9612" y="90872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 </a:t>
            </a:r>
            <a:r>
              <a:rPr lang="en-NZ" sz="4400" dirty="0">
                <a:sym typeface="Symbol"/>
              </a:rPr>
              <a:t>with this hand</a:t>
            </a:r>
            <a:endParaRPr lang="en-NZ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360611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1</a:t>
            </a:r>
            <a:r>
              <a:rPr lang="en-NZ" sz="4400" dirty="0">
                <a:solidFill>
                  <a:srgbClr val="FF0000"/>
                </a:solidFill>
                <a:latin typeface="+mj-lt"/>
                <a:sym typeface="Symbol"/>
              </a:rPr>
              <a:t></a:t>
            </a:r>
            <a:endParaRPr lang="en-NZ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40" y="4326195"/>
            <a:ext cx="8208912" cy="584775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2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You have a balanced hand with no fit, 18HCP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540" y="5046275"/>
            <a:ext cx="8208912" cy="830997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JUMP IN NT - </a:t>
            </a: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Bid 2NT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12" name="Picture 11" descr="Lesson 3 - Opener's rebid (O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1805915"/>
            <a:ext cx="820891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7FF0E87-E2E1-4CAC-B0CE-AF9ECD1A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Opener’s </a:t>
            </a:r>
            <a:r>
              <a:rPr lang="en-NZ" sz="5400" dirty="0"/>
              <a:t>NOTRUMP </a:t>
            </a:r>
            <a:r>
              <a:rPr lang="en-NZ" sz="4900" b="1" dirty="0"/>
              <a:t>Rebid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en-NZ" sz="4900" b="1" dirty="0"/>
              <a:t>Lesson Four</a:t>
            </a:r>
            <a:br>
              <a:rPr lang="en-NZ" sz="4400" b="1" dirty="0"/>
            </a:br>
            <a:br>
              <a:rPr lang="en-NZ" sz="4400" b="1" dirty="0"/>
            </a:br>
            <a:r>
              <a:rPr lang="en-NZ" sz="4400" dirty="0"/>
              <a:t>Responder’s New Suit Bids</a:t>
            </a:r>
            <a:endParaRPr lang="en-N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9612" y="90872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 </a:t>
            </a:r>
            <a:r>
              <a:rPr lang="en-NZ" sz="4400" dirty="0">
                <a:sym typeface="Symbol"/>
              </a:rPr>
              <a:t>with this hand</a:t>
            </a:r>
            <a:endParaRPr lang="en-NZ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3534107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2</a:t>
            </a:r>
            <a:r>
              <a:rPr lang="en-NZ" sz="4400" dirty="0">
                <a:latin typeface="+mj-lt"/>
                <a:sym typeface="Symbol"/>
              </a:rPr>
              <a:t></a:t>
            </a:r>
            <a:endParaRPr lang="en-NZ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40" y="4326195"/>
            <a:ext cx="8208912" cy="584775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2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You have a balanced hand with no fit, 18 HCP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540" y="5046275"/>
            <a:ext cx="8208912" cy="830997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JUMP IN NT - </a:t>
            </a: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Bid 3NT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12" name="Picture 11" descr="Lesson 3 - Opener's rebid (O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1805915"/>
            <a:ext cx="820891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B68F453-4D4D-40EB-AB14-5D215947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Opener’s </a:t>
            </a:r>
            <a:r>
              <a:rPr lang="en-NZ" sz="5400" dirty="0"/>
              <a:t>NOTRUMP </a:t>
            </a:r>
            <a:r>
              <a:rPr lang="en-NZ" sz="4900" b="1" dirty="0"/>
              <a:t>Rebid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748464" cy="780696"/>
          </a:xfrm>
        </p:spPr>
        <p:txBody>
          <a:bodyPr>
            <a:noAutofit/>
          </a:bodyPr>
          <a:lstStyle/>
          <a:p>
            <a:r>
              <a:rPr lang="en-NZ" sz="5400" b="1" dirty="0"/>
              <a:t>Opener’s Bid of a New Suit</a:t>
            </a:r>
            <a:endParaRPr lang="en-NZ" sz="2800" dirty="0"/>
          </a:p>
        </p:txBody>
      </p:sp>
      <p:sp>
        <p:nvSpPr>
          <p:cNvPr id="6" name="Rectangle 5"/>
          <p:cNvSpPr/>
          <p:nvPr/>
        </p:nvSpPr>
        <p:spPr>
          <a:xfrm>
            <a:off x="467544" y="1696277"/>
            <a:ext cx="828092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tabLst>
                <a:tab pos="4662488" algn="l"/>
              </a:tabLst>
              <a:defRPr/>
            </a:pPr>
            <a:r>
              <a:rPr lang="en-NZ" sz="4000" b="1" dirty="0"/>
              <a:t> </a:t>
            </a:r>
            <a:r>
              <a:rPr lang="en-NZ" sz="3200" b="1" dirty="0"/>
              <a:t>2</a:t>
            </a:r>
            <a:r>
              <a:rPr lang="en-NZ" sz="3200" b="1" baseline="30000" dirty="0"/>
              <a:t>nd</a:t>
            </a:r>
            <a:r>
              <a:rPr lang="en-NZ" sz="3200" b="1" dirty="0"/>
              <a:t> suit </a:t>
            </a:r>
            <a:r>
              <a:rPr lang="en-NZ" sz="3200" b="1" i="1" dirty="0">
                <a:solidFill>
                  <a:srgbClr val="FF0000"/>
                </a:solidFill>
              </a:rPr>
              <a:t>below the barrier </a:t>
            </a:r>
            <a:r>
              <a:rPr lang="en-NZ" sz="3200" dirty="0"/>
              <a:t>= </a:t>
            </a:r>
            <a:r>
              <a:rPr lang="en-NZ" sz="3600" dirty="0"/>
              <a:t>12 – 15 HCP</a:t>
            </a:r>
          </a:p>
          <a:p>
            <a:pPr marL="266700" lvl="0" indent="-2667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tabLst>
                <a:tab pos="4662488" algn="l"/>
              </a:tabLst>
              <a:defRPr/>
            </a:pPr>
            <a:r>
              <a:rPr lang="en-NZ" sz="3200" b="1" dirty="0"/>
              <a:t>2</a:t>
            </a:r>
            <a:r>
              <a:rPr lang="en-NZ" sz="3200" b="1" baseline="30000" dirty="0"/>
              <a:t>nd</a:t>
            </a:r>
            <a:r>
              <a:rPr lang="en-NZ" sz="3200" b="1" dirty="0"/>
              <a:t> suit </a:t>
            </a:r>
            <a:r>
              <a:rPr lang="en-NZ" sz="3200" b="1" i="1" dirty="0">
                <a:solidFill>
                  <a:srgbClr val="FF0000"/>
                </a:solidFill>
              </a:rPr>
              <a:t>above the barrier </a:t>
            </a:r>
            <a:r>
              <a:rPr lang="en-NZ" sz="3200" dirty="0"/>
              <a:t>= </a:t>
            </a:r>
            <a:r>
              <a:rPr lang="en-NZ" sz="3600" dirty="0"/>
              <a:t>16 – 19 HCP</a:t>
            </a:r>
            <a:endParaRPr lang="en-NZ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789040"/>
            <a:ext cx="8208912" cy="209288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Shows an unbalanced hand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Shows 5+ cards in first suit and </a:t>
            </a:r>
            <a:b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</a:b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4+ cards in second suit</a:t>
            </a:r>
            <a:endParaRPr lang="en-NZ" sz="1200" dirty="0">
              <a:ln>
                <a:solidFill>
                  <a:schemeClr val="tx1"/>
                </a:solidFill>
              </a:ln>
              <a:solidFill>
                <a:srgbClr val="2A700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780696"/>
          </a:xfrm>
        </p:spPr>
        <p:txBody>
          <a:bodyPr>
            <a:normAutofit/>
          </a:bodyPr>
          <a:lstStyle/>
          <a:p>
            <a:r>
              <a:rPr lang="en-NZ" b="1" dirty="0"/>
              <a:t>What is the “barrier” ?</a:t>
            </a:r>
          </a:p>
        </p:txBody>
      </p:sp>
      <p:pic>
        <p:nvPicPr>
          <p:cNvPr id="1026" name="Picture 2" descr="Bastion 2m Expandable Safety Barrier | Bunnings Warehouse">
            <a:extLst>
              <a:ext uri="{FF2B5EF4-FFF2-40B4-BE49-F238E27FC236}">
                <a16:creationId xmlns:a16="http://schemas.microsoft.com/office/drawing/2014/main" id="{CF620214-81E6-4191-BE34-74492A06E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0625" l="5750" r="94500">
                        <a14:foregroundMark x1="4250" y1="57125" x2="10625" y2="35375"/>
                        <a14:foregroundMark x1="10625" y1="35375" x2="10250" y2="14125"/>
                        <a14:foregroundMark x1="10250" y1="14125" x2="13875" y2="10250"/>
                        <a14:foregroundMark x1="11250" y1="7250" x2="11375" y2="6500"/>
                        <a14:foregroundMark x1="4000" y1="62125" x2="6125" y2="55375"/>
                        <a14:foregroundMark x1="6125" y1="55375" x2="6125" y2="48250"/>
                        <a14:foregroundMark x1="6125" y1="48250" x2="9000" y2="46750"/>
                        <a14:foregroundMark x1="5750" y1="58000" x2="17250" y2="53500"/>
                        <a14:foregroundMark x1="94750" y1="81750" x2="94500" y2="74625"/>
                        <a14:foregroundMark x1="94500" y1="74625" x2="89125" y2="59875"/>
                        <a14:foregroundMark x1="79750" y1="90625" x2="80125" y2="8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1" b="4851"/>
          <a:stretch/>
        </p:blipFill>
        <p:spPr bwMode="auto">
          <a:xfrm flipH="1">
            <a:off x="2568860" y="836712"/>
            <a:ext cx="4067944" cy="32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1196" y="3861048"/>
            <a:ext cx="8363272" cy="20162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NZ" sz="4400" dirty="0"/>
              <a:t>Opener</a:t>
            </a:r>
            <a:r>
              <a:rPr lang="en-NZ" sz="4400" dirty="0">
                <a:solidFill>
                  <a:srgbClr val="FF0000"/>
                </a:solidFill>
              </a:rPr>
              <a:t> </a:t>
            </a:r>
            <a:r>
              <a:rPr lang="en-NZ" sz="4400" b="1" dirty="0">
                <a:solidFill>
                  <a:srgbClr val="FF0000"/>
                </a:solidFill>
              </a:rPr>
              <a:t>DOES NOT </a:t>
            </a:r>
            <a:r>
              <a:rPr lang="en-NZ" sz="4400" dirty="0"/>
              <a:t>bid past their original opening suit unless they have 16+ points</a:t>
            </a:r>
            <a:endParaRPr kumimoji="0" lang="en-NZ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N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12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780696"/>
          </a:xfrm>
        </p:spPr>
        <p:txBody>
          <a:bodyPr>
            <a:normAutofit/>
          </a:bodyPr>
          <a:lstStyle/>
          <a:p>
            <a:r>
              <a:rPr lang="en-NZ" b="1" dirty="0"/>
              <a:t>Examples of the “barrier” ?</a:t>
            </a:r>
          </a:p>
        </p:txBody>
      </p:sp>
      <p:pic>
        <p:nvPicPr>
          <p:cNvPr id="1026" name="Picture 2" descr="Bastion 2m Expandable Safety Barrier | Bunnings Warehouse">
            <a:extLst>
              <a:ext uri="{FF2B5EF4-FFF2-40B4-BE49-F238E27FC236}">
                <a16:creationId xmlns:a16="http://schemas.microsoft.com/office/drawing/2014/main" id="{CF620214-81E6-4191-BE34-74492A06E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0625" l="5750" r="94500">
                        <a14:foregroundMark x1="4250" y1="57125" x2="10625" y2="35375"/>
                        <a14:foregroundMark x1="10625" y1="35375" x2="10250" y2="14125"/>
                        <a14:foregroundMark x1="10250" y1="14125" x2="13875" y2="10250"/>
                        <a14:foregroundMark x1="11250" y1="7250" x2="11375" y2="6500"/>
                        <a14:foregroundMark x1="4000" y1="62125" x2="6125" y2="55375"/>
                        <a14:foregroundMark x1="6125" y1="55375" x2="6125" y2="48250"/>
                        <a14:foregroundMark x1="6125" y1="48250" x2="9000" y2="46750"/>
                        <a14:foregroundMark x1="5750" y1="58000" x2="17250" y2="53500"/>
                        <a14:foregroundMark x1="94750" y1="81750" x2="94500" y2="74625"/>
                        <a14:foregroundMark x1="94500" y1="74625" x2="89125" y2="59875"/>
                        <a14:foregroundMark x1="79750" y1="90625" x2="80125" y2="8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1" b="4851"/>
          <a:stretch/>
        </p:blipFill>
        <p:spPr bwMode="auto">
          <a:xfrm flipH="1">
            <a:off x="2568860" y="836712"/>
            <a:ext cx="4067944" cy="32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05CC5-1A15-40FD-8F53-6B2BA9BC01DB}"/>
              </a:ext>
            </a:extLst>
          </p:cNvPr>
          <p:cNvSpPr txBox="1"/>
          <p:nvPr/>
        </p:nvSpPr>
        <p:spPr>
          <a:xfrm>
            <a:off x="457201" y="5060027"/>
            <a:ext cx="8147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chemeClr val="tx1"/>
                </a:solidFill>
                <a:effectLst/>
              </a:rPr>
              <a:t>2</a:t>
            </a:r>
            <a:r>
              <a:rPr lang="en-AU" sz="3200" dirty="0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</a:t>
            </a:r>
            <a:r>
              <a:rPr lang="en-AU" sz="3200" dirty="0">
                <a:solidFill>
                  <a:schemeClr val="tx1"/>
                </a:solidFill>
                <a:effectLst/>
              </a:rPr>
              <a:t> is the barrier, so unless you have 16+ points you can only bid 2</a:t>
            </a:r>
            <a:r>
              <a:rPr lang="en-A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</a:t>
            </a:r>
            <a:r>
              <a:rPr lang="en-AU" sz="3200" dirty="0">
                <a:solidFill>
                  <a:schemeClr val="tx1"/>
                </a:solidFill>
                <a:effectLst/>
              </a:rPr>
              <a:t> or 2</a:t>
            </a:r>
            <a:r>
              <a:rPr lang="en-AU" sz="3200" dirty="0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</a:t>
            </a:r>
            <a:endParaRPr lang="en-NZ" sz="4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B09B21A-D65B-4C52-8B23-4935EA921289}"/>
              </a:ext>
            </a:extLst>
          </p:cNvPr>
          <p:cNvGraphicFramePr>
            <a:graphicFrameLocks noGrp="1"/>
          </p:cNvGraphicFramePr>
          <p:nvPr/>
        </p:nvGraphicFramePr>
        <p:xfrm>
          <a:off x="3131840" y="4059851"/>
          <a:ext cx="450018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27">
                  <a:extLst>
                    <a:ext uri="{9D8B030D-6E8A-4147-A177-3AD203B41FA5}">
                      <a16:colId xmlns:a16="http://schemas.microsoft.com/office/drawing/2014/main" val="2686053616"/>
                    </a:ext>
                  </a:extLst>
                </a:gridCol>
                <a:gridCol w="769771">
                  <a:extLst>
                    <a:ext uri="{9D8B030D-6E8A-4147-A177-3AD203B41FA5}">
                      <a16:colId xmlns:a16="http://schemas.microsoft.com/office/drawing/2014/main" val="3317148502"/>
                    </a:ext>
                  </a:extLst>
                </a:gridCol>
                <a:gridCol w="2308286">
                  <a:extLst>
                    <a:ext uri="{9D8B030D-6E8A-4147-A177-3AD203B41FA5}">
                      <a16:colId xmlns:a16="http://schemas.microsoft.com/office/drawing/2014/main" val="2740271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AU" sz="4800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</a:t>
                      </a:r>
                      <a:endParaRPr lang="en-NZ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4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AU" sz="48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</a:t>
                      </a:r>
                      <a:endParaRPr lang="en-NZ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51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721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780696"/>
          </a:xfrm>
        </p:spPr>
        <p:txBody>
          <a:bodyPr>
            <a:normAutofit/>
          </a:bodyPr>
          <a:lstStyle/>
          <a:p>
            <a:r>
              <a:rPr lang="en-NZ" b="1" dirty="0"/>
              <a:t>Examples of the “barrier” ?</a:t>
            </a:r>
          </a:p>
        </p:txBody>
      </p:sp>
      <p:pic>
        <p:nvPicPr>
          <p:cNvPr id="1026" name="Picture 2" descr="Bastion 2m Expandable Safety Barrier | Bunnings Warehouse">
            <a:extLst>
              <a:ext uri="{FF2B5EF4-FFF2-40B4-BE49-F238E27FC236}">
                <a16:creationId xmlns:a16="http://schemas.microsoft.com/office/drawing/2014/main" id="{CF620214-81E6-4191-BE34-74492A06E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0625" l="5750" r="94500">
                        <a14:foregroundMark x1="4250" y1="57125" x2="10625" y2="35375"/>
                        <a14:foregroundMark x1="10625" y1="35375" x2="10250" y2="14125"/>
                        <a14:foregroundMark x1="10250" y1="14125" x2="13875" y2="10250"/>
                        <a14:foregroundMark x1="11250" y1="7250" x2="11375" y2="6500"/>
                        <a14:foregroundMark x1="4000" y1="62125" x2="6125" y2="55375"/>
                        <a14:foregroundMark x1="6125" y1="55375" x2="6125" y2="48250"/>
                        <a14:foregroundMark x1="6125" y1="48250" x2="9000" y2="46750"/>
                        <a14:foregroundMark x1="5750" y1="58000" x2="17250" y2="53500"/>
                        <a14:foregroundMark x1="94750" y1="81750" x2="94500" y2="74625"/>
                        <a14:foregroundMark x1="94500" y1="74625" x2="89125" y2="59875"/>
                        <a14:foregroundMark x1="79750" y1="90625" x2="80125" y2="8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1" b="4851"/>
          <a:stretch/>
        </p:blipFill>
        <p:spPr bwMode="auto">
          <a:xfrm flipH="1">
            <a:off x="2568860" y="836712"/>
            <a:ext cx="4067944" cy="32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05CC5-1A15-40FD-8F53-6B2BA9BC01DB}"/>
              </a:ext>
            </a:extLst>
          </p:cNvPr>
          <p:cNvSpPr txBox="1"/>
          <p:nvPr/>
        </p:nvSpPr>
        <p:spPr>
          <a:xfrm>
            <a:off x="457200" y="5013176"/>
            <a:ext cx="8147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chemeClr val="tx1"/>
                </a:solidFill>
                <a:effectLst/>
              </a:rPr>
              <a:t>What is the barrier in this example ?</a:t>
            </a:r>
          </a:p>
          <a:p>
            <a:pPr algn="ctr"/>
            <a:r>
              <a:rPr lang="en-AU" sz="3200" dirty="0"/>
              <a:t>What suits can you bid below the barrier ?</a:t>
            </a:r>
            <a:endParaRPr lang="en-NZ" sz="3200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B09B21A-D65B-4C52-8B23-4935EA921289}"/>
              </a:ext>
            </a:extLst>
          </p:cNvPr>
          <p:cNvGraphicFramePr>
            <a:graphicFrameLocks noGrp="1"/>
          </p:cNvGraphicFramePr>
          <p:nvPr/>
        </p:nvGraphicFramePr>
        <p:xfrm>
          <a:off x="3131840" y="4059851"/>
          <a:ext cx="450018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27">
                  <a:extLst>
                    <a:ext uri="{9D8B030D-6E8A-4147-A177-3AD203B41FA5}">
                      <a16:colId xmlns:a16="http://schemas.microsoft.com/office/drawing/2014/main" val="2686053616"/>
                    </a:ext>
                  </a:extLst>
                </a:gridCol>
                <a:gridCol w="769771">
                  <a:extLst>
                    <a:ext uri="{9D8B030D-6E8A-4147-A177-3AD203B41FA5}">
                      <a16:colId xmlns:a16="http://schemas.microsoft.com/office/drawing/2014/main" val="3317148502"/>
                    </a:ext>
                  </a:extLst>
                </a:gridCol>
                <a:gridCol w="2308286">
                  <a:extLst>
                    <a:ext uri="{9D8B030D-6E8A-4147-A177-3AD203B41FA5}">
                      <a16:colId xmlns:a16="http://schemas.microsoft.com/office/drawing/2014/main" val="2740271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AU" sz="48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</a:t>
                      </a:r>
                      <a:endParaRPr lang="en-NZ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4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AU" sz="4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</a:t>
                      </a:r>
                      <a:endParaRPr lang="en-NZ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51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2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Opener’s </a:t>
            </a:r>
            <a:r>
              <a:rPr lang="en-NZ" sz="5400" dirty="0"/>
              <a:t>NEW SUIT </a:t>
            </a:r>
            <a:r>
              <a:rPr lang="en-NZ" sz="4900" b="1" dirty="0"/>
              <a:t>Rebid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1079612" y="83671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 </a:t>
            </a:r>
            <a:r>
              <a:rPr lang="en-NZ" sz="4400" dirty="0">
                <a:sym typeface="Symbol"/>
              </a:rPr>
              <a:t>with this hand</a:t>
            </a:r>
            <a:endParaRPr lang="en-NZ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3307631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1</a:t>
            </a:r>
            <a:r>
              <a:rPr lang="en-NZ" sz="4400" dirty="0">
                <a:latin typeface="+mj-lt"/>
                <a:sym typeface="Symbol"/>
              </a:rPr>
              <a:t></a:t>
            </a:r>
            <a:endParaRPr lang="en-NZ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40" y="4077072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No fit with partner, unbalanced, 13 HCP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540" y="4820959"/>
            <a:ext cx="8208912" cy="120032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MINIMUM – bid new suit BELOW 1</a:t>
            </a:r>
            <a:r>
              <a:rPr lang="en-NZ" sz="3600" b="1" baseline="30000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st</a:t>
            </a: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suit – Bid 2</a:t>
            </a: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  <a:sym typeface="Symbol"/>
              </a:rPr>
              <a:t>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12" name="Picture 11" descr="Lesson 3 - Opener's rebid (O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1628800"/>
            <a:ext cx="8208912" cy="170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9612" y="73799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 </a:t>
            </a:r>
            <a:r>
              <a:rPr lang="en-NZ" sz="4400" dirty="0">
                <a:sym typeface="Symbol"/>
              </a:rPr>
              <a:t>with this hand</a:t>
            </a:r>
            <a:endParaRPr lang="en-NZ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3235623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1</a:t>
            </a:r>
            <a:r>
              <a:rPr lang="en-NZ" sz="4400" dirty="0">
                <a:latin typeface="+mj-lt"/>
                <a:sym typeface="Symbol"/>
              </a:rPr>
              <a:t></a:t>
            </a:r>
            <a:endParaRPr lang="en-NZ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40" y="3955703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No fit with partner, unbalanced, 12 HCP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540" y="4675783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MINIMUM – CANNOT BID HEARTS </a:t>
            </a:r>
          </a:p>
        </p:txBody>
      </p:sp>
      <p:pic>
        <p:nvPicPr>
          <p:cNvPr id="12" name="Picture 11" descr="Lesson 3 - Opener's rebid (O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1528359"/>
            <a:ext cx="8208912" cy="182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1540" y="5467871"/>
            <a:ext cx="8208912" cy="76944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Rebid 1</a:t>
            </a:r>
            <a:r>
              <a:rPr lang="en-NZ" sz="3600" b="1" baseline="30000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st</a:t>
            </a: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 suit – 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Bid 2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  <a:sym typeface="Symbol"/>
              </a:rPr>
              <a:t>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Calibri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74F744-6710-44D7-8BAE-9093F377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Opener’s </a:t>
            </a:r>
            <a:r>
              <a:rPr lang="en-NZ" sz="5400" dirty="0"/>
              <a:t>NEW SUIT </a:t>
            </a:r>
            <a:r>
              <a:rPr lang="en-NZ" sz="4900" b="1" dirty="0"/>
              <a:t>Rebid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9612" y="76470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 </a:t>
            </a:r>
            <a:r>
              <a:rPr lang="en-NZ" sz="4400" dirty="0">
                <a:sym typeface="Symbol"/>
              </a:rPr>
              <a:t>with this hand</a:t>
            </a:r>
            <a:endParaRPr lang="en-NZ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328498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1</a:t>
            </a:r>
            <a:r>
              <a:rPr lang="en-NZ" sz="4400" dirty="0">
                <a:latin typeface="+mj-lt"/>
                <a:sym typeface="Symbol"/>
              </a:rPr>
              <a:t></a:t>
            </a:r>
            <a:endParaRPr lang="en-NZ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40" y="4005064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No fit with partner, unbalanced, 19 HCP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540" y="4725144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NZ" sz="36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GAME – MUST BID PAST THE BARRIER</a:t>
            </a:r>
          </a:p>
        </p:txBody>
      </p:sp>
      <p:pic>
        <p:nvPicPr>
          <p:cNvPr id="12" name="Picture 11" descr="Lesson 3 - Opener's rebid (O).JPG"/>
          <p:cNvPicPr>
            <a:picLocks noChangeAspect="1"/>
          </p:cNvPicPr>
          <p:nvPr/>
        </p:nvPicPr>
        <p:blipFill rotWithShape="1">
          <a:blip r:embed="rId3" cstate="print"/>
          <a:srcRect t="-3903" b="-1"/>
          <a:stretch/>
        </p:blipFill>
        <p:spPr>
          <a:xfrm>
            <a:off x="431540" y="1486525"/>
            <a:ext cx="8208912" cy="1870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1540" y="5445224"/>
            <a:ext cx="8208912" cy="76944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NZ" sz="36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Jump in second suit – </a:t>
            </a:r>
            <a:r>
              <a:rPr lang="en-NZ" sz="44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Bid 3</a:t>
            </a:r>
            <a:r>
              <a:rPr lang="en-NZ" sz="4400" b="1" dirty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Calibri" pitchFamily="34" charset="0"/>
                <a:sym typeface="Symbol"/>
              </a:rPr>
              <a:t></a:t>
            </a:r>
            <a:endParaRPr lang="en-NZ" sz="3200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Calibri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F65B1C-34B8-4ADF-8159-4AEAC55D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Opener’s </a:t>
            </a:r>
            <a:r>
              <a:rPr lang="en-NZ" sz="5400" dirty="0"/>
              <a:t>NEW SUIT </a:t>
            </a:r>
            <a:r>
              <a:rPr lang="en-NZ" sz="4900" b="1" dirty="0"/>
              <a:t>Rebid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en-NZ" sz="4400" b="1" dirty="0"/>
              <a:t>Opener’s Rebid of their Own Suit</a:t>
            </a:r>
            <a:endParaRPr lang="en-NZ" sz="2000" dirty="0"/>
          </a:p>
        </p:txBody>
      </p:sp>
      <p:sp>
        <p:nvSpPr>
          <p:cNvPr id="6" name="Rectangle 5"/>
          <p:cNvSpPr/>
          <p:nvPr/>
        </p:nvSpPr>
        <p:spPr>
          <a:xfrm>
            <a:off x="467544" y="1340768"/>
            <a:ext cx="8136904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NZ" sz="4000" b="1" dirty="0"/>
              <a:t> 2-level		</a:t>
            </a:r>
            <a:r>
              <a:rPr lang="en-NZ" sz="4000" dirty="0"/>
              <a:t>= </a:t>
            </a:r>
            <a:r>
              <a:rPr lang="en-NZ" sz="4400" dirty="0"/>
              <a:t>12-15 HCP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NZ" sz="4000" b="1" dirty="0"/>
              <a:t> Jump		</a:t>
            </a:r>
            <a:r>
              <a:rPr lang="en-NZ" sz="4000" dirty="0"/>
              <a:t>= </a:t>
            </a:r>
            <a:r>
              <a:rPr lang="en-NZ" sz="4400" dirty="0"/>
              <a:t>16-17HCP (6+)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NZ" sz="4400" b="1" dirty="0"/>
              <a:t> GAME</a:t>
            </a:r>
            <a:r>
              <a:rPr lang="en-NZ" sz="4400" dirty="0"/>
              <a:t>	= 18-19 HCP (6+)</a:t>
            </a:r>
            <a:endParaRPr lang="en-NZ" sz="4000" dirty="0"/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NZ" sz="4000" dirty="0">
                <a:solidFill>
                  <a:srgbClr val="FF0000"/>
                </a:solidFill>
              </a:rPr>
              <a:t>                			</a:t>
            </a:r>
            <a:endParaRPr lang="en-NZ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933056"/>
            <a:ext cx="8208912" cy="172354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Usually shows a single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suited hand</a:t>
            </a:r>
            <a:endParaRPr lang="en-NZ" sz="1200" dirty="0">
              <a:ln>
                <a:solidFill>
                  <a:schemeClr val="tx1"/>
                </a:solidFill>
              </a:ln>
              <a:solidFill>
                <a:srgbClr val="2A700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9612" y="83671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 </a:t>
            </a:r>
            <a:r>
              <a:rPr lang="en-NZ" sz="4400" dirty="0">
                <a:sym typeface="Symbol"/>
              </a:rPr>
              <a:t>with this hand</a:t>
            </a:r>
            <a:endParaRPr lang="en-NZ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328498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1</a:t>
            </a:r>
            <a:r>
              <a:rPr lang="en-NZ" sz="4400" dirty="0">
                <a:latin typeface="+mj-lt"/>
                <a:sym typeface="Symbol"/>
              </a:rPr>
              <a:t></a:t>
            </a:r>
            <a:endParaRPr lang="en-NZ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40" y="4005064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No fit with partner, unbalanced, 12 HCP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540" y="4725144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MINIMUM</a:t>
            </a:r>
          </a:p>
        </p:txBody>
      </p:sp>
      <p:pic>
        <p:nvPicPr>
          <p:cNvPr id="12" name="Picture 11" descr="Lesson 3 - Opener's rebid (O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1584666"/>
            <a:ext cx="8208912" cy="184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1540" y="5445224"/>
            <a:ext cx="8208912" cy="76944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Rebid your own suit – 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Bid 2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  <a:sym typeface="Symbol"/>
              </a:rPr>
              <a:t>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Calibri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1BC0D-8787-4F56-B95B-EC8C1BED4AC7}"/>
              </a:ext>
            </a:extLst>
          </p:cNvPr>
          <p:cNvSpPr txBox="1">
            <a:spLocks/>
          </p:cNvSpPr>
          <p:nvPr/>
        </p:nvSpPr>
        <p:spPr>
          <a:xfrm>
            <a:off x="395536" y="260648"/>
            <a:ext cx="8229600" cy="780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NZ" sz="4000" dirty="0"/>
              <a:t>Opener’s Rebid of their Own Suit</a:t>
            </a:r>
            <a:endParaRPr lang="en-NZ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Basic Rules for Responder’s bids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36056"/>
            <a:ext cx="8496944" cy="20089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NZ" sz="3200" b="1" dirty="0">
                <a:solidFill>
                  <a:srgbClr val="FF0000"/>
                </a:solidFill>
              </a:rPr>
              <a:t>1.</a:t>
            </a:r>
            <a:r>
              <a:rPr lang="en-NZ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sz="3200" b="1" dirty="0">
                <a:solidFill>
                  <a:srgbClr val="2A700F"/>
                </a:solidFill>
              </a:rPr>
              <a:t>Support</a:t>
            </a:r>
            <a:r>
              <a:rPr lang="en-NZ" sz="3200" dirty="0"/>
              <a:t> partner’s suit</a:t>
            </a:r>
          </a:p>
          <a:p>
            <a:pPr>
              <a:buNone/>
            </a:pPr>
            <a:r>
              <a:rPr lang="en-NZ" sz="3200" b="1" dirty="0">
                <a:solidFill>
                  <a:srgbClr val="FF0000"/>
                </a:solidFill>
              </a:rPr>
              <a:t>2.</a:t>
            </a:r>
            <a:r>
              <a:rPr lang="en-NZ" sz="3200" dirty="0"/>
              <a:t> </a:t>
            </a:r>
            <a:r>
              <a:rPr lang="en-NZ" sz="3200" b="1" dirty="0">
                <a:solidFill>
                  <a:srgbClr val="2A700F"/>
                </a:solidFill>
              </a:rPr>
              <a:t>Bid a new suit</a:t>
            </a:r>
          </a:p>
          <a:p>
            <a:pPr>
              <a:buNone/>
            </a:pPr>
            <a:r>
              <a:rPr lang="en-NZ" sz="3200" b="1" dirty="0">
                <a:solidFill>
                  <a:srgbClr val="FF0000"/>
                </a:solidFill>
              </a:rPr>
              <a:t>3.</a:t>
            </a:r>
            <a:r>
              <a:rPr lang="en-NZ" sz="3200" dirty="0"/>
              <a:t> </a:t>
            </a:r>
            <a:r>
              <a:rPr lang="en-NZ" sz="3200" b="1" dirty="0">
                <a:solidFill>
                  <a:srgbClr val="2A700F"/>
                </a:solidFill>
              </a:rPr>
              <a:t>Bid</a:t>
            </a:r>
            <a:r>
              <a:rPr lang="en-NZ" sz="3200" dirty="0"/>
              <a:t> </a:t>
            </a:r>
            <a:r>
              <a:rPr lang="en-NZ" sz="3200" b="1" dirty="0" err="1">
                <a:solidFill>
                  <a:srgbClr val="2A700F"/>
                </a:solidFill>
              </a:rPr>
              <a:t>NoTrumps</a:t>
            </a:r>
            <a:r>
              <a:rPr lang="en-NZ" sz="3200" b="1" dirty="0">
                <a:solidFill>
                  <a:srgbClr val="2A700F"/>
                </a:solidFill>
              </a:rPr>
              <a:t> </a:t>
            </a:r>
            <a:r>
              <a:rPr lang="en-NZ" sz="3200" dirty="0"/>
              <a:t>if options 1 or 2 are not possible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137688"/>
            <a:ext cx="8136904" cy="92333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You have 3 choices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9612" y="817447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 </a:t>
            </a:r>
            <a:r>
              <a:rPr lang="en-NZ" sz="4400" dirty="0">
                <a:sym typeface="Symbol"/>
              </a:rPr>
              <a:t>with this hand</a:t>
            </a:r>
            <a:endParaRPr lang="en-NZ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328498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1</a:t>
            </a:r>
            <a:r>
              <a:rPr lang="en-NZ" sz="4400" dirty="0">
                <a:latin typeface="+mj-lt"/>
                <a:sym typeface="Symbol"/>
              </a:rPr>
              <a:t></a:t>
            </a:r>
            <a:endParaRPr lang="en-NZ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40" y="3955703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No fit with partner, unbalanced, 16 HCP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540" y="4675783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NEARLY GAME (INVITATIONAL)</a:t>
            </a:r>
          </a:p>
        </p:txBody>
      </p:sp>
      <p:pic>
        <p:nvPicPr>
          <p:cNvPr id="12" name="Picture 11" descr="Lesson 3 - Opener's rebid (O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1570548"/>
            <a:ext cx="8208912" cy="1773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1540" y="5395863"/>
            <a:ext cx="8208912" cy="76944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Rebid your own suit – 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Bid 3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  <a:sym typeface="Symbol"/>
              </a:rPr>
              <a:t>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Calibri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BB8051-2CA8-418A-8F38-D2C0A578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en-NZ" sz="4000" b="1" dirty="0"/>
              <a:t>Opener’s Rebid of their Own Suit</a:t>
            </a:r>
            <a:endParaRPr lang="en-NZ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5616" y="787351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You open 1</a:t>
            </a:r>
            <a:r>
              <a:rPr lang="en-NZ" sz="4400" dirty="0">
                <a:sym typeface="Symbol"/>
              </a:rPr>
              <a:t> with this hand</a:t>
            </a:r>
            <a:endParaRPr lang="en-NZ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091607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latin typeface="+mj-lt"/>
              </a:rPr>
              <a:t>Partner bids 2</a:t>
            </a:r>
            <a:r>
              <a:rPr lang="en-NZ" sz="4000" dirty="0">
                <a:sym typeface="Symbol"/>
              </a:rPr>
              <a:t></a:t>
            </a:r>
            <a:endParaRPr lang="en-NZ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739679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No fit with partner, unbalanced, 17 HCP</a:t>
            </a:r>
            <a:endParaRPr lang="en-NZ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459759"/>
            <a:ext cx="8208912" cy="76944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GAME </a:t>
            </a:r>
            <a:r>
              <a:rPr lang="en-NZ" sz="32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6+ own </a:t>
            </a:r>
            <a:r>
              <a:rPr lang="en-NZ" sz="3200" b="1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suit </a:t>
            </a:r>
            <a:r>
              <a:rPr lang="en-NZ" sz="320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and partner </a:t>
            </a:r>
            <a:r>
              <a:rPr lang="en-NZ" sz="3200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has 10</a:t>
            </a:r>
            <a:r>
              <a:rPr lang="en-NZ" sz="320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+ HCP</a:t>
            </a:r>
            <a:endParaRPr lang="en-NZ" sz="36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323855"/>
            <a:ext cx="8208912" cy="76944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NZ" sz="36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Bid GAME in your suit – </a:t>
            </a:r>
            <a:r>
              <a:rPr lang="en-NZ" sz="4400" b="1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Bid 4</a:t>
            </a:r>
            <a:r>
              <a:rPr lang="en-NZ" sz="4400" b="1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  <a:sym typeface="Symbol"/>
              </a:rPr>
              <a:t>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70" y="1556792"/>
            <a:ext cx="802606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B561FA-F913-4708-8231-B29F2D96811A}"/>
              </a:ext>
            </a:extLst>
          </p:cNvPr>
          <p:cNvSpPr txBox="1">
            <a:spLocks/>
          </p:cNvSpPr>
          <p:nvPr/>
        </p:nvSpPr>
        <p:spPr>
          <a:xfrm>
            <a:off x="395536" y="260648"/>
            <a:ext cx="8229600" cy="780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NZ" sz="4000" dirty="0"/>
              <a:t>Opener’s Rebid of their Own Suit</a:t>
            </a:r>
            <a:endParaRPr lang="en-NZ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11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405" y="23879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en-NZ" sz="4800" b="1" dirty="0"/>
              <a:t>How to answer the quiz</a:t>
            </a:r>
            <a:endParaRPr lang="en-NZ" sz="4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219002-0FF1-420A-AA3B-3269C6538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6" y="1052736"/>
            <a:ext cx="8771147" cy="48584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27B11DD-7FAF-4838-8DA0-E0F7A0445F15}"/>
              </a:ext>
            </a:extLst>
          </p:cNvPr>
          <p:cNvSpPr/>
          <p:nvPr/>
        </p:nvSpPr>
        <p:spPr>
          <a:xfrm>
            <a:off x="263891" y="1540420"/>
            <a:ext cx="1584176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94C08-8C7C-438D-97BC-F7587F61C31D}"/>
              </a:ext>
            </a:extLst>
          </p:cNvPr>
          <p:cNvSpPr/>
          <p:nvPr/>
        </p:nvSpPr>
        <p:spPr>
          <a:xfrm>
            <a:off x="131445" y="2476524"/>
            <a:ext cx="1488227" cy="1672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6A1AA3-A904-49F2-8AE5-A49FCC0D8DFE}"/>
              </a:ext>
            </a:extLst>
          </p:cNvPr>
          <p:cNvCxnSpPr/>
          <p:nvPr/>
        </p:nvCxnSpPr>
        <p:spPr>
          <a:xfrm>
            <a:off x="899592" y="4149079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405" y="23879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en-NZ" sz="4000" b="1" dirty="0"/>
              <a:t>How to answer the quiz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219002-0FF1-420A-AA3B-3269C6538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6" y="1052736"/>
            <a:ext cx="8771147" cy="485842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F0200F6-67C9-490C-9F44-2182CAC78D17}"/>
              </a:ext>
            </a:extLst>
          </p:cNvPr>
          <p:cNvSpPr/>
          <p:nvPr/>
        </p:nvSpPr>
        <p:spPr>
          <a:xfrm>
            <a:off x="3203848" y="1540420"/>
            <a:ext cx="1584176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F1D1CD-5AB4-4398-871F-FB1B99BBF5BF}"/>
              </a:ext>
            </a:extLst>
          </p:cNvPr>
          <p:cNvSpPr/>
          <p:nvPr/>
        </p:nvSpPr>
        <p:spPr>
          <a:xfrm>
            <a:off x="107504" y="2521288"/>
            <a:ext cx="1488227" cy="1672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FE3C8A-4C87-4EC8-B40D-5F29F9719A33}"/>
              </a:ext>
            </a:extLst>
          </p:cNvPr>
          <p:cNvCxnSpPr>
            <a:cxnSpLocks/>
          </p:cNvCxnSpPr>
          <p:nvPr/>
        </p:nvCxnSpPr>
        <p:spPr>
          <a:xfrm>
            <a:off x="899592" y="4211561"/>
            <a:ext cx="0" cy="7200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BA11A0-11AA-4746-B5CD-F9623575906E}"/>
              </a:ext>
            </a:extLst>
          </p:cNvPr>
          <p:cNvCxnSpPr>
            <a:cxnSpLocks/>
          </p:cNvCxnSpPr>
          <p:nvPr/>
        </p:nvCxnSpPr>
        <p:spPr>
          <a:xfrm flipH="1">
            <a:off x="1547664" y="2224495"/>
            <a:ext cx="1728192" cy="7004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6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405" y="23879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en-NZ" sz="4400" b="1" dirty="0"/>
              <a:t>How to answer the quiz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219002-0FF1-420A-AA3B-3269C6538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6" y="1052736"/>
            <a:ext cx="8771147" cy="485842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F0200F6-67C9-490C-9F44-2182CAC78D17}"/>
              </a:ext>
            </a:extLst>
          </p:cNvPr>
          <p:cNvSpPr/>
          <p:nvPr/>
        </p:nvSpPr>
        <p:spPr>
          <a:xfrm>
            <a:off x="5940152" y="1556792"/>
            <a:ext cx="1584176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F1D1CD-5AB4-4398-871F-FB1B99BBF5BF}"/>
              </a:ext>
            </a:extLst>
          </p:cNvPr>
          <p:cNvSpPr/>
          <p:nvPr/>
        </p:nvSpPr>
        <p:spPr>
          <a:xfrm>
            <a:off x="107504" y="2521288"/>
            <a:ext cx="1488227" cy="1672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FE3C8A-4C87-4EC8-B40D-5F29F9719A33}"/>
              </a:ext>
            </a:extLst>
          </p:cNvPr>
          <p:cNvCxnSpPr>
            <a:cxnSpLocks/>
          </p:cNvCxnSpPr>
          <p:nvPr/>
        </p:nvCxnSpPr>
        <p:spPr>
          <a:xfrm>
            <a:off x="899592" y="4211561"/>
            <a:ext cx="0" cy="1224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BA11A0-11AA-4746-B5CD-F9623575906E}"/>
              </a:ext>
            </a:extLst>
          </p:cNvPr>
          <p:cNvCxnSpPr>
            <a:cxnSpLocks/>
          </p:cNvCxnSpPr>
          <p:nvPr/>
        </p:nvCxnSpPr>
        <p:spPr>
          <a:xfrm flipH="1">
            <a:off x="1547664" y="2204864"/>
            <a:ext cx="4464496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F178E96-D281-4EFA-9DDD-12DFE52CC667}"/>
              </a:ext>
            </a:extLst>
          </p:cNvPr>
          <p:cNvSpPr txBox="1">
            <a:spLocks/>
          </p:cNvSpPr>
          <p:nvPr/>
        </p:nvSpPr>
        <p:spPr>
          <a:xfrm>
            <a:off x="2267744" y="4437112"/>
            <a:ext cx="5756667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NZ" sz="4800" dirty="0">
                <a:ln>
                  <a:solidFill>
                    <a:srgbClr val="FF0000"/>
                  </a:solidFill>
                </a:ln>
                <a:effectLst>
                  <a:glow rad="736600">
                    <a:schemeClr val="bg1">
                      <a:alpha val="83000"/>
                    </a:schemeClr>
                  </a:glow>
                </a:effectLst>
              </a:rPr>
              <a:t>Repeat hands 2 to 5 in the same manner</a:t>
            </a:r>
            <a:endParaRPr lang="en-NZ" sz="4400" dirty="0">
              <a:ln>
                <a:solidFill>
                  <a:srgbClr val="FF0000"/>
                </a:solidFill>
              </a:ln>
              <a:effectLst>
                <a:glow rad="736600">
                  <a:schemeClr val="bg1">
                    <a:alpha val="8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8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615064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NZ" sz="4800" b="1" dirty="0">
                <a:latin typeface="+mj-lt"/>
                <a:ea typeface="+mj-ea"/>
                <a:cs typeface="+mj-cs"/>
              </a:rPr>
              <a:t>Any Question Please Contact</a:t>
            </a:r>
            <a:endParaRPr kumimoji="0" lang="en-NZ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23048" y="3789040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number</a:t>
            </a:r>
          </a:p>
          <a:p>
            <a:pPr marL="274320" lvl="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email</a:t>
            </a:r>
            <a:endParaRPr kumimoji="0" lang="en-NZ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>
                <a:latin typeface="+mj-lt"/>
              </a:rPr>
              <a:t>© Copyright Reserved New Zealand Bridge Inc. 2015                                                                                                                           Prepared by Amanda Smith</a:t>
            </a:r>
          </a:p>
        </p:txBody>
      </p:sp>
    </p:spTree>
    <p:extLst>
      <p:ext uri="{BB962C8B-B14F-4D97-AF65-F5344CB8AC3E}">
        <p14:creationId xmlns:p14="http://schemas.microsoft.com/office/powerpoint/2010/main" val="82587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400" b="1" dirty="0"/>
              <a:t>New Suit Bids by Responder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85360"/>
            <a:ext cx="8229600" cy="2046714"/>
          </a:xfrm>
        </p:spPr>
        <p:txBody>
          <a:bodyPr>
            <a:normAutofit/>
          </a:bodyPr>
          <a:lstStyle/>
          <a:p>
            <a:r>
              <a:rPr lang="en-NZ" sz="4800" dirty="0">
                <a:latin typeface="+mj-lt"/>
              </a:rPr>
              <a:t> 1-level bid = 6+ HCP</a:t>
            </a:r>
          </a:p>
          <a:p>
            <a:r>
              <a:rPr lang="en-NZ" sz="4800" dirty="0">
                <a:latin typeface="+mj-lt"/>
              </a:rPr>
              <a:t> 2-level bid = 10+ HCP</a:t>
            </a:r>
          </a:p>
          <a:p>
            <a:pPr algn="ctr">
              <a:buNone/>
            </a:pPr>
            <a:r>
              <a:rPr lang="en-NZ" sz="2800" b="1" dirty="0">
                <a:solidFill>
                  <a:srgbClr val="FF0000"/>
                </a:solidFill>
                <a:latin typeface="+mj-lt"/>
              </a:rPr>
              <a:t>(Don’t jump to the 2-level if you can bid at the 1-level) </a:t>
            </a:r>
          </a:p>
          <a:p>
            <a:pPr>
              <a:buNone/>
            </a:pPr>
            <a:endParaRPr lang="en-NZ" sz="2800" dirty="0">
              <a:latin typeface="+mj-lt"/>
            </a:endParaRPr>
          </a:p>
          <a:p>
            <a:pPr algn="ctr">
              <a:buNone/>
            </a:pPr>
            <a:endParaRPr lang="en-NZ" sz="3000" dirty="0">
              <a:latin typeface="+mj-lt"/>
            </a:endParaRP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573016"/>
            <a:ext cx="8208912" cy="2046714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2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These bids are unlimited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they are </a:t>
            </a: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FORCING 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  <a:p>
            <a:pPr algn="ctr"/>
            <a:r>
              <a:rPr lang="en-NZ" sz="32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Opener MUST bid again</a:t>
            </a:r>
            <a:endParaRPr lang="en-NZ" dirty="0">
              <a:ln>
                <a:solidFill>
                  <a:schemeClr val="tx1"/>
                </a:solidFill>
              </a:ln>
              <a:solidFill>
                <a:srgbClr val="2A70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96"/>
          </a:xfrm>
        </p:spPr>
        <p:txBody>
          <a:bodyPr>
            <a:normAutofit/>
          </a:bodyPr>
          <a:lstStyle/>
          <a:p>
            <a:r>
              <a:rPr lang="en-NZ" sz="4400" b="1" dirty="0"/>
              <a:t>Which Suit do you bid first?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41344"/>
            <a:ext cx="8229600" cy="2387656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r>
              <a:rPr lang="en-NZ" sz="4800" b="1" dirty="0">
                <a:solidFill>
                  <a:srgbClr val="FF0000"/>
                </a:solidFill>
              </a:rPr>
              <a:t>1.  </a:t>
            </a:r>
            <a:r>
              <a:rPr lang="en-NZ" sz="4800" dirty="0"/>
              <a:t>Longest suit</a:t>
            </a:r>
          </a:p>
          <a:p>
            <a:pPr marL="914400" indent="-914400">
              <a:buNone/>
            </a:pPr>
            <a:r>
              <a:rPr lang="en-NZ" sz="4800" b="1" dirty="0">
                <a:solidFill>
                  <a:srgbClr val="FF0000"/>
                </a:solidFill>
              </a:rPr>
              <a:t>2.  </a:t>
            </a:r>
            <a:r>
              <a:rPr lang="en-NZ" sz="4800" dirty="0"/>
              <a:t>Lower available 4-card suit</a:t>
            </a:r>
          </a:p>
          <a:p>
            <a:pPr marL="914400" indent="-914400">
              <a:buNone/>
            </a:pPr>
            <a:r>
              <a:rPr lang="en-NZ" sz="4800" b="1" dirty="0">
                <a:solidFill>
                  <a:srgbClr val="FF0000"/>
                </a:solidFill>
              </a:rPr>
              <a:t>3.  </a:t>
            </a:r>
            <a:r>
              <a:rPr lang="en-NZ" sz="4800" dirty="0"/>
              <a:t>Higher ranking 5-card suit</a:t>
            </a:r>
          </a:p>
          <a:p>
            <a:pPr>
              <a:buNone/>
            </a:pPr>
            <a:endParaRPr lang="en-NZ" sz="2800" dirty="0"/>
          </a:p>
          <a:p>
            <a:pPr algn="ctr">
              <a:buNone/>
            </a:pPr>
            <a:endParaRPr lang="en-NZ" sz="3000" dirty="0"/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A13F4D-0684-4E13-A4BB-131DF09AD2F8}"/>
              </a:ext>
            </a:extLst>
          </p:cNvPr>
          <p:cNvSpPr txBox="1"/>
          <p:nvPr/>
        </p:nvSpPr>
        <p:spPr>
          <a:xfrm>
            <a:off x="395536" y="3573016"/>
            <a:ext cx="8208912" cy="2046714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32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These bids are unlimited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they are </a:t>
            </a:r>
            <a:r>
              <a:rPr lang="en-NZ" sz="48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FORCING 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  <a:p>
            <a:pPr algn="ctr"/>
            <a:r>
              <a:rPr lang="en-NZ" sz="32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Opener MUST bid again</a:t>
            </a:r>
            <a:endParaRPr lang="en-NZ" dirty="0">
              <a:ln>
                <a:solidFill>
                  <a:schemeClr val="tx1"/>
                </a:solidFill>
              </a:ln>
              <a:solidFill>
                <a:srgbClr val="2A70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8667"/>
            <a:ext cx="9144000" cy="1066294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dirty="0"/>
              <a:t>Partner </a:t>
            </a:r>
            <a:r>
              <a:rPr lang="en-NZ" sz="4400" dirty="0"/>
              <a:t>Opens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</a:t>
            </a:r>
            <a:br>
              <a:rPr lang="en-NZ" sz="4400" dirty="0">
                <a:solidFill>
                  <a:srgbClr val="FF0000"/>
                </a:solidFill>
                <a:sym typeface="Symbol"/>
              </a:rPr>
            </a:br>
            <a:r>
              <a:rPr lang="en-NZ" sz="4400" dirty="0">
                <a:sym typeface="Symbol"/>
              </a:rPr>
              <a:t>What do you bid with this hand ?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367617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latin typeface="+mj-lt"/>
              </a:rPr>
              <a:t>6+ points and no fit in hearts</a:t>
            </a:r>
            <a:endParaRPr lang="en-NZ" sz="11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56" y="4077072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>
                <a:latin typeface="+mj-lt"/>
              </a:rPr>
              <a:t>Bid 1</a:t>
            </a:r>
            <a:r>
              <a:rPr lang="en-NZ" sz="6000" b="1" dirty="0">
                <a:latin typeface="+mj-lt"/>
                <a:sym typeface="Symbol"/>
              </a:rPr>
              <a:t></a:t>
            </a:r>
            <a:br>
              <a:rPr lang="en-NZ" sz="6000" b="1" dirty="0">
                <a:latin typeface="+mj-lt"/>
                <a:sym typeface="Symbol"/>
              </a:rPr>
            </a:br>
            <a:r>
              <a:rPr lang="en-NZ" sz="4000" b="1" dirty="0">
                <a:latin typeface="+mj-lt"/>
                <a:sym typeface="Symbol"/>
              </a:rPr>
              <a:t>your own suit at the 1-level</a:t>
            </a:r>
            <a:endParaRPr lang="en-NZ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 descr="Lesson 3 - new suit respons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15" y="1740006"/>
            <a:ext cx="815277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sson 3 - new suit respons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554" y="1700808"/>
            <a:ext cx="804089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46B10E6-685C-4BEF-81F3-7ED8AE5805AE}"/>
              </a:ext>
            </a:extLst>
          </p:cNvPr>
          <p:cNvSpPr txBox="1">
            <a:spLocks/>
          </p:cNvSpPr>
          <p:nvPr/>
        </p:nvSpPr>
        <p:spPr>
          <a:xfrm>
            <a:off x="0" y="392982"/>
            <a:ext cx="9144000" cy="1066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NZ" sz="4900" dirty="0"/>
              <a:t>Partner </a:t>
            </a:r>
            <a:r>
              <a:rPr lang="en-NZ" sz="4400" dirty="0"/>
              <a:t>Opens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</a:t>
            </a:r>
            <a:br>
              <a:rPr lang="en-NZ" sz="4400" dirty="0">
                <a:solidFill>
                  <a:srgbClr val="FF0000"/>
                </a:solidFill>
                <a:sym typeface="Symbol"/>
              </a:rPr>
            </a:br>
            <a:r>
              <a:rPr lang="en-NZ" sz="4400" dirty="0">
                <a:sym typeface="Symbol"/>
              </a:rPr>
              <a:t>What do you bid with this hand ?</a:t>
            </a:r>
            <a:endParaRPr lang="en-N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EF103-CECC-45DC-A78D-3996E1BF879C}"/>
              </a:ext>
            </a:extLst>
          </p:cNvPr>
          <p:cNvSpPr txBox="1"/>
          <p:nvPr/>
        </p:nvSpPr>
        <p:spPr>
          <a:xfrm>
            <a:off x="539552" y="348184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latin typeface="+mj-lt"/>
              </a:rPr>
              <a:t>10+ points and no fit in hearts</a:t>
            </a:r>
            <a:endParaRPr lang="en-NZ" sz="1100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4904C0-F6D7-476A-AF52-3DCF1E5BE8EE}"/>
              </a:ext>
            </a:extLst>
          </p:cNvPr>
          <p:cNvSpPr txBox="1"/>
          <p:nvPr/>
        </p:nvSpPr>
        <p:spPr>
          <a:xfrm>
            <a:off x="575556" y="4077072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>
                <a:latin typeface="+mj-lt"/>
              </a:rPr>
              <a:t>Bid </a:t>
            </a:r>
            <a:r>
              <a:rPr lang="en-NZ" sz="6000" dirty="0"/>
              <a:t>2</a:t>
            </a:r>
            <a:r>
              <a:rPr lang="en-NZ" sz="6000" b="1" dirty="0">
                <a:solidFill>
                  <a:srgbClr val="FF0000"/>
                </a:solidFill>
                <a:sym typeface="Symbol"/>
              </a:rPr>
              <a:t></a:t>
            </a:r>
            <a:br>
              <a:rPr lang="en-NZ" sz="6000" b="1" dirty="0">
                <a:latin typeface="+mj-lt"/>
                <a:sym typeface="Symbol"/>
              </a:rPr>
            </a:br>
            <a:r>
              <a:rPr lang="en-NZ" sz="4000" b="1" dirty="0">
                <a:latin typeface="+mj-lt"/>
                <a:sym typeface="Symbol"/>
              </a:rPr>
              <a:t>your own suit at the 2-level</a:t>
            </a:r>
            <a:endParaRPr lang="en-NZ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sson 3 - new suit respons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554" y="1700808"/>
            <a:ext cx="804089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CAE7A0D-F4D0-402B-8EEB-11E01E5440D3}"/>
              </a:ext>
            </a:extLst>
          </p:cNvPr>
          <p:cNvSpPr txBox="1">
            <a:spLocks/>
          </p:cNvSpPr>
          <p:nvPr/>
        </p:nvSpPr>
        <p:spPr>
          <a:xfrm>
            <a:off x="0" y="368667"/>
            <a:ext cx="9144000" cy="1066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NZ" sz="4900" dirty="0"/>
              <a:t>Partner </a:t>
            </a:r>
            <a:r>
              <a:rPr lang="en-NZ" sz="4400" dirty="0"/>
              <a:t>Opens 1</a:t>
            </a:r>
            <a:r>
              <a:rPr lang="en-NZ" sz="4400" dirty="0">
                <a:solidFill>
                  <a:srgbClr val="FF0000"/>
                </a:solidFill>
                <a:sym typeface="Symbol"/>
              </a:rPr>
              <a:t></a:t>
            </a:r>
            <a:br>
              <a:rPr lang="en-NZ" sz="4400" dirty="0">
                <a:solidFill>
                  <a:srgbClr val="FF0000"/>
                </a:solidFill>
                <a:sym typeface="Symbol"/>
              </a:rPr>
            </a:br>
            <a:r>
              <a:rPr lang="en-NZ" sz="4400" dirty="0">
                <a:sym typeface="Symbol"/>
              </a:rPr>
              <a:t>What do you bid with this hand ?</a:t>
            </a:r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A545A-8D26-4BD5-846D-6031A675F31C}"/>
              </a:ext>
            </a:extLst>
          </p:cNvPr>
          <p:cNvSpPr txBox="1"/>
          <p:nvPr/>
        </p:nvSpPr>
        <p:spPr>
          <a:xfrm>
            <a:off x="251520" y="352743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latin typeface="+mj-lt"/>
              </a:rPr>
              <a:t>6+ points and no fit in hearts. </a:t>
            </a:r>
          </a:p>
          <a:p>
            <a:pPr algn="ctr"/>
            <a:r>
              <a:rPr lang="en-NZ" sz="2800" b="1" dirty="0">
                <a:latin typeface="+mj-lt"/>
              </a:rPr>
              <a:t>Not enough points to bid your longer suit at the 2-level</a:t>
            </a:r>
            <a:endParaRPr lang="en-NZ" sz="11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D162D-9ADC-4C10-B380-981F40CAB3CF}"/>
              </a:ext>
            </a:extLst>
          </p:cNvPr>
          <p:cNvSpPr txBox="1"/>
          <p:nvPr/>
        </p:nvSpPr>
        <p:spPr>
          <a:xfrm>
            <a:off x="541412" y="4777869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>
                <a:latin typeface="+mj-lt"/>
              </a:rPr>
              <a:t>Bid </a:t>
            </a:r>
            <a:r>
              <a:rPr lang="en-NZ" sz="6000" b="1" dirty="0"/>
              <a:t>1</a:t>
            </a:r>
            <a:r>
              <a:rPr lang="en-NZ" sz="6000" b="1" dirty="0">
                <a:sym typeface="Symbol"/>
              </a:rPr>
              <a:t></a:t>
            </a:r>
            <a:br>
              <a:rPr lang="en-NZ" sz="6000" b="1" dirty="0">
                <a:latin typeface="+mj-lt"/>
                <a:sym typeface="Symbol"/>
              </a:rPr>
            </a:br>
            <a:r>
              <a:rPr lang="en-NZ" sz="4000" b="1" dirty="0">
                <a:latin typeface="+mj-lt"/>
                <a:sym typeface="Symbol"/>
              </a:rPr>
              <a:t>your own suit at the 1-level</a:t>
            </a:r>
            <a:endParaRPr lang="en-NZ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sson 3 - new suit response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322" y="1548793"/>
            <a:ext cx="7821357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3CB2F05-EF25-43EA-99BE-70519A063BF2}"/>
              </a:ext>
            </a:extLst>
          </p:cNvPr>
          <p:cNvSpPr txBox="1">
            <a:spLocks/>
          </p:cNvSpPr>
          <p:nvPr/>
        </p:nvSpPr>
        <p:spPr>
          <a:xfrm>
            <a:off x="0" y="394359"/>
            <a:ext cx="9144000" cy="1066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NZ" sz="4900"/>
              <a:t>Partner </a:t>
            </a:r>
            <a:r>
              <a:rPr lang="en-NZ" sz="4400"/>
              <a:t>Opens 1</a:t>
            </a:r>
            <a:r>
              <a:rPr lang="en-NZ" sz="4400">
                <a:solidFill>
                  <a:srgbClr val="FF0000"/>
                </a:solidFill>
                <a:sym typeface="Symbol"/>
              </a:rPr>
              <a:t></a:t>
            </a:r>
            <a:br>
              <a:rPr lang="en-NZ" sz="4400">
                <a:solidFill>
                  <a:srgbClr val="FF0000"/>
                </a:solidFill>
                <a:sym typeface="Symbol"/>
              </a:rPr>
            </a:br>
            <a:r>
              <a:rPr lang="en-NZ" sz="4400">
                <a:sym typeface="Symbol"/>
              </a:rPr>
              <a:t>What do you bid with this hand ?</a:t>
            </a:r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EC3D6-B21C-44E5-8828-CFA525487179}"/>
              </a:ext>
            </a:extLst>
          </p:cNvPr>
          <p:cNvSpPr txBox="1"/>
          <p:nvPr/>
        </p:nvSpPr>
        <p:spPr>
          <a:xfrm>
            <a:off x="611560" y="342900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latin typeface="+mj-lt"/>
              </a:rPr>
              <a:t>6+ points and no fit in hearts. </a:t>
            </a:r>
          </a:p>
          <a:p>
            <a:pPr algn="ctr"/>
            <a:r>
              <a:rPr lang="en-NZ" sz="2800" b="1" dirty="0">
                <a:latin typeface="+mj-lt"/>
              </a:rPr>
              <a:t>You cannot bid your own suit at the 1-level or 2-level</a:t>
            </a:r>
            <a:endParaRPr lang="en-NZ" sz="11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B53996-218C-4B70-99A8-361898083C6D}"/>
              </a:ext>
            </a:extLst>
          </p:cNvPr>
          <p:cNvSpPr txBox="1"/>
          <p:nvPr/>
        </p:nvSpPr>
        <p:spPr>
          <a:xfrm>
            <a:off x="592850" y="453408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>
                <a:latin typeface="+mj-lt"/>
              </a:rPr>
              <a:t>You MUST Bid </a:t>
            </a:r>
            <a:r>
              <a:rPr lang="en-NZ" sz="6000" dirty="0"/>
              <a:t>1NT</a:t>
            </a:r>
            <a:br>
              <a:rPr lang="en-NZ" sz="6000" b="1" dirty="0">
                <a:latin typeface="+mj-lt"/>
                <a:sym typeface="Symbol"/>
              </a:rPr>
            </a:br>
            <a:r>
              <a:rPr lang="en-NZ" sz="4000" b="1" dirty="0">
                <a:latin typeface="+mj-lt"/>
                <a:sym typeface="Symbol"/>
              </a:rPr>
              <a:t>the only bid left available to you</a:t>
            </a:r>
            <a:endParaRPr lang="en-NZ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igshoulders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9122</TotalTime>
  <Words>1152</Words>
  <Application>Microsoft Office PowerPoint</Application>
  <PresentationFormat>On-screen Show (4:3)</PresentationFormat>
  <Paragraphs>208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Bigshoulders</vt:lpstr>
      <vt:lpstr>Calibri</vt:lpstr>
      <vt:lpstr>Gill Sans MT</vt:lpstr>
      <vt:lpstr>Symbol</vt:lpstr>
      <vt:lpstr>Times New Roman</vt:lpstr>
      <vt:lpstr>Wingdings 2</vt:lpstr>
      <vt:lpstr>Office Theme</vt:lpstr>
      <vt:lpstr>PowerPoint Presentation</vt:lpstr>
      <vt:lpstr>Lesson Four  Responder’s New Suit Bids</vt:lpstr>
      <vt:lpstr>Basic Rules for Responder’s bids</vt:lpstr>
      <vt:lpstr>New Suit Bids by Responder</vt:lpstr>
      <vt:lpstr>Which Suit do you bid first?</vt:lpstr>
      <vt:lpstr>Partner Opens 1 What do you bid with this hand ?</vt:lpstr>
      <vt:lpstr>PowerPoint Presentation</vt:lpstr>
      <vt:lpstr>PowerPoint Presentation</vt:lpstr>
      <vt:lpstr>PowerPoint Presentation</vt:lpstr>
      <vt:lpstr>Basic Rules for Opener’s Rebid</vt:lpstr>
      <vt:lpstr>What type of Opening hand have you got?</vt:lpstr>
      <vt:lpstr>Supporting Responder’s Suit</vt:lpstr>
      <vt:lpstr>Opener’s Rebid – SUPPORT PARTNER</vt:lpstr>
      <vt:lpstr>Opener’s Rebid – SUPPORT PARTNER</vt:lpstr>
      <vt:lpstr>Opener’s Rebid – SUPPORT PARTNER</vt:lpstr>
      <vt:lpstr>PowerPoint Presentation</vt:lpstr>
      <vt:lpstr>Opener’s NOTRUMP Rebid </vt:lpstr>
      <vt:lpstr>Opener’s NOTRUMP Rebid </vt:lpstr>
      <vt:lpstr>Opener’s NOTRUMP Rebid </vt:lpstr>
      <vt:lpstr>Opener’s NOTRUMP Rebid </vt:lpstr>
      <vt:lpstr>Opener’s Bid of a New Suit</vt:lpstr>
      <vt:lpstr>What is the “barrier” ?</vt:lpstr>
      <vt:lpstr>Examples of the “barrier” ?</vt:lpstr>
      <vt:lpstr>Examples of the “barrier” ?</vt:lpstr>
      <vt:lpstr>Opener’s NEW SUIT Rebid</vt:lpstr>
      <vt:lpstr>Opener’s NEW SUIT Rebid</vt:lpstr>
      <vt:lpstr>Opener’s NEW SUIT Rebid</vt:lpstr>
      <vt:lpstr>Opener’s Rebid of their Own Suit</vt:lpstr>
      <vt:lpstr>PowerPoint Presentation</vt:lpstr>
      <vt:lpstr>Opener’s Rebid of their Own Suit</vt:lpstr>
      <vt:lpstr>PowerPoint Presentation</vt:lpstr>
      <vt:lpstr>How to answer the quiz</vt:lpstr>
      <vt:lpstr>How to answer the quiz</vt:lpstr>
      <vt:lpstr>How to answer the quiz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Smith</dc:creator>
  <cp:lastModifiedBy>Douglas Russell</cp:lastModifiedBy>
  <cp:revision>264</cp:revision>
  <dcterms:created xsi:type="dcterms:W3CDTF">2013-02-20T01:53:33Z</dcterms:created>
  <dcterms:modified xsi:type="dcterms:W3CDTF">2023-12-04T01:21:16Z</dcterms:modified>
</cp:coreProperties>
</file>