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6"/>
  </p:notesMasterIdLst>
  <p:handoutMasterIdLst>
    <p:handoutMasterId r:id="rId27"/>
  </p:handoutMasterIdLst>
  <p:sldIdLst>
    <p:sldId id="463" r:id="rId2"/>
    <p:sldId id="419" r:id="rId3"/>
    <p:sldId id="420" r:id="rId4"/>
    <p:sldId id="421" r:id="rId5"/>
    <p:sldId id="422" r:id="rId6"/>
    <p:sldId id="423" r:id="rId7"/>
    <p:sldId id="424" r:id="rId8"/>
    <p:sldId id="425" r:id="rId9"/>
    <p:sldId id="426" r:id="rId10"/>
    <p:sldId id="427" r:id="rId11"/>
    <p:sldId id="428" r:id="rId12"/>
    <p:sldId id="429" r:id="rId13"/>
    <p:sldId id="430" r:id="rId14"/>
    <p:sldId id="431" r:id="rId15"/>
    <p:sldId id="432" r:id="rId16"/>
    <p:sldId id="433" r:id="rId17"/>
    <p:sldId id="434" r:id="rId18"/>
    <p:sldId id="435" r:id="rId19"/>
    <p:sldId id="458" r:id="rId20"/>
    <p:sldId id="459" r:id="rId21"/>
    <p:sldId id="460" r:id="rId22"/>
    <p:sldId id="439" r:id="rId23"/>
    <p:sldId id="440" r:id="rId24"/>
    <p:sldId id="464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70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35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FA7E84-74F5-4C52-849D-33DC1E539F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B67DEB6-9283-40BE-8770-7C4F140268E0}">
      <dgm:prSet phldrT="[Text]" custT="1"/>
      <dgm:spPr>
        <a:solidFill>
          <a:srgbClr val="2A700F"/>
        </a:solidFill>
      </dgm:spPr>
      <dgm:t>
        <a:bodyPr vert="horz" anchor="ctr"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en-NZ" sz="14600" b="1" dirty="0">
              <a:latin typeface="+mj-lt"/>
            </a:rPr>
            <a:t>12+</a:t>
          </a:r>
          <a:endParaRPr lang="en-NZ" sz="14600" dirty="0">
            <a:latin typeface="+mj-lt"/>
          </a:endParaRPr>
        </a:p>
      </dgm:t>
    </dgm:pt>
    <dgm:pt modelId="{4A46F825-F2B4-4CBE-9006-4173D61CD5F1}" type="parTrans" cxnId="{B5DA3FA0-5DFE-4F4E-9E03-34BD32D1D016}">
      <dgm:prSet/>
      <dgm:spPr/>
      <dgm:t>
        <a:bodyPr/>
        <a:lstStyle/>
        <a:p>
          <a:endParaRPr lang="en-NZ"/>
        </a:p>
      </dgm:t>
    </dgm:pt>
    <dgm:pt modelId="{333C0F79-15DE-4C60-B008-5C64AB857452}" type="sibTrans" cxnId="{B5DA3FA0-5DFE-4F4E-9E03-34BD32D1D016}">
      <dgm:prSet/>
      <dgm:spPr/>
      <dgm:t>
        <a:bodyPr/>
        <a:lstStyle/>
        <a:p>
          <a:endParaRPr lang="en-NZ"/>
        </a:p>
      </dgm:t>
    </dgm:pt>
    <dgm:pt modelId="{9645C781-74F2-40C6-A236-5058D30202D9}" type="pres">
      <dgm:prSet presAssocID="{04FA7E84-74F5-4C52-849D-33DC1E539F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20143A-7D59-4497-B77B-C9396D4F80A0}" type="pres">
      <dgm:prSet presAssocID="{DB67DEB6-9283-40BE-8770-7C4F140268E0}" presName="centerShape" presStyleLbl="node0" presStyleIdx="0" presStyleCnt="1" custScaleX="104973" custScaleY="99547" custLinFactNeighborX="-1293" custLinFactNeighborY="-294"/>
      <dgm:spPr/>
    </dgm:pt>
  </dgm:ptLst>
  <dgm:cxnLst>
    <dgm:cxn modelId="{521C0D6E-29EA-45CF-930E-8738C5371576}" type="presOf" srcId="{04FA7E84-74F5-4C52-849D-33DC1E539F5E}" destId="{9645C781-74F2-40C6-A236-5058D30202D9}" srcOrd="0" destOrd="0" presId="urn:microsoft.com/office/officeart/2005/8/layout/radial4"/>
    <dgm:cxn modelId="{B5DA3FA0-5DFE-4F4E-9E03-34BD32D1D016}" srcId="{04FA7E84-74F5-4C52-849D-33DC1E539F5E}" destId="{DB67DEB6-9283-40BE-8770-7C4F140268E0}" srcOrd="0" destOrd="0" parTransId="{4A46F825-F2B4-4CBE-9006-4173D61CD5F1}" sibTransId="{333C0F79-15DE-4C60-B008-5C64AB857452}"/>
    <dgm:cxn modelId="{356FFED8-133B-4637-9ABB-CA18FC197664}" type="presOf" srcId="{DB67DEB6-9283-40BE-8770-7C4F140268E0}" destId="{2820143A-7D59-4497-B77B-C9396D4F80A0}" srcOrd="0" destOrd="0" presId="urn:microsoft.com/office/officeart/2005/8/layout/radial4"/>
    <dgm:cxn modelId="{65D3AE42-DBCD-4F7A-8804-2959620DE971}" type="presParOf" srcId="{9645C781-74F2-40C6-A236-5058D30202D9}" destId="{2820143A-7D59-4497-B77B-C9396D4F80A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FA7E84-74F5-4C52-849D-33DC1E539F5E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DB67DEB6-9283-40BE-8770-7C4F140268E0}">
      <dgm:prSet phldrT="[Text]" custT="1"/>
      <dgm:spPr>
        <a:solidFill>
          <a:srgbClr val="2A700F"/>
        </a:solidFill>
      </dgm:spPr>
      <dgm:t>
        <a:bodyPr vert="horz" anchor="ctr"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en-NZ" sz="14600" b="1" dirty="0">
              <a:latin typeface="+mj-lt"/>
            </a:rPr>
            <a:t>6+</a:t>
          </a:r>
          <a:endParaRPr lang="en-NZ" sz="14600" dirty="0">
            <a:latin typeface="+mj-lt"/>
          </a:endParaRPr>
        </a:p>
      </dgm:t>
    </dgm:pt>
    <dgm:pt modelId="{4A46F825-F2B4-4CBE-9006-4173D61CD5F1}" type="parTrans" cxnId="{B5DA3FA0-5DFE-4F4E-9E03-34BD32D1D016}">
      <dgm:prSet/>
      <dgm:spPr/>
      <dgm:t>
        <a:bodyPr/>
        <a:lstStyle/>
        <a:p>
          <a:endParaRPr lang="en-NZ"/>
        </a:p>
      </dgm:t>
    </dgm:pt>
    <dgm:pt modelId="{333C0F79-15DE-4C60-B008-5C64AB857452}" type="sibTrans" cxnId="{B5DA3FA0-5DFE-4F4E-9E03-34BD32D1D016}">
      <dgm:prSet/>
      <dgm:spPr/>
      <dgm:t>
        <a:bodyPr/>
        <a:lstStyle/>
        <a:p>
          <a:endParaRPr lang="en-NZ"/>
        </a:p>
      </dgm:t>
    </dgm:pt>
    <dgm:pt modelId="{9645C781-74F2-40C6-A236-5058D30202D9}" type="pres">
      <dgm:prSet presAssocID="{04FA7E84-74F5-4C52-849D-33DC1E539F5E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20143A-7D59-4497-B77B-C9396D4F80A0}" type="pres">
      <dgm:prSet presAssocID="{DB67DEB6-9283-40BE-8770-7C4F140268E0}" presName="centerShape" presStyleLbl="node0" presStyleIdx="0" presStyleCnt="1" custScaleX="104973" custScaleY="99547" custLinFactNeighborX="-1293" custLinFactNeighborY="-294"/>
      <dgm:spPr/>
    </dgm:pt>
  </dgm:ptLst>
  <dgm:cxnLst>
    <dgm:cxn modelId="{521C0D6E-29EA-45CF-930E-8738C5371576}" type="presOf" srcId="{04FA7E84-74F5-4C52-849D-33DC1E539F5E}" destId="{9645C781-74F2-40C6-A236-5058D30202D9}" srcOrd="0" destOrd="0" presId="urn:microsoft.com/office/officeart/2005/8/layout/radial4"/>
    <dgm:cxn modelId="{B5DA3FA0-5DFE-4F4E-9E03-34BD32D1D016}" srcId="{04FA7E84-74F5-4C52-849D-33DC1E539F5E}" destId="{DB67DEB6-9283-40BE-8770-7C4F140268E0}" srcOrd="0" destOrd="0" parTransId="{4A46F825-F2B4-4CBE-9006-4173D61CD5F1}" sibTransId="{333C0F79-15DE-4C60-B008-5C64AB857452}"/>
    <dgm:cxn modelId="{356FFED8-133B-4637-9ABB-CA18FC197664}" type="presOf" srcId="{DB67DEB6-9283-40BE-8770-7C4F140268E0}" destId="{2820143A-7D59-4497-B77B-C9396D4F80A0}" srcOrd="0" destOrd="0" presId="urn:microsoft.com/office/officeart/2005/8/layout/radial4"/>
    <dgm:cxn modelId="{65D3AE42-DBCD-4F7A-8804-2959620DE971}" type="presParOf" srcId="{9645C781-74F2-40C6-A236-5058D30202D9}" destId="{2820143A-7D59-4497-B77B-C9396D4F80A0}" srcOrd="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6000" b="1" dirty="0">
              <a:latin typeface="+mj-lt"/>
            </a:rPr>
            <a:t>6</a:t>
          </a:r>
          <a:br>
            <a:rPr lang="en-NZ" sz="3600" b="1" dirty="0">
              <a:latin typeface="+mj-lt"/>
            </a:rPr>
          </a:br>
          <a:r>
            <a:rPr lang="en-NZ" sz="3600" b="1" dirty="0">
              <a:latin typeface="+mj-lt"/>
            </a:rPr>
            <a:t>HCP</a:t>
          </a: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6000" b="1">
              <a:latin typeface="+mj-lt"/>
            </a:rPr>
            <a:t>18</a:t>
          </a:r>
          <a:r>
            <a:rPr lang="en-NZ" sz="3600" b="1">
              <a:latin typeface="+mj-lt"/>
            </a:rPr>
            <a:t>HCP</a:t>
          </a:r>
          <a:endParaRPr lang="en-NZ" sz="3600" b="1" dirty="0">
            <a:latin typeface="+mj-lt"/>
          </a:endParaRP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 custLinFactNeighborX="2373" custLinFactNeighborY="4867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6000" b="1" dirty="0">
              <a:latin typeface="+mj-lt"/>
            </a:rPr>
            <a:t>11</a:t>
          </a:r>
          <a:br>
            <a:rPr lang="en-NZ" sz="3600" b="1" dirty="0">
              <a:latin typeface="+mj-lt"/>
            </a:rPr>
          </a:br>
          <a:r>
            <a:rPr lang="en-NZ" sz="3600" b="1" dirty="0">
              <a:latin typeface="+mj-lt"/>
            </a:rPr>
            <a:t>HCP</a:t>
          </a: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57D71C-6475-4DD5-B351-E58F109A076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82D73DD3-1261-4708-A995-A0F29EA8C9BA}">
      <dgm:prSet phldrT="[Text]" custT="1"/>
      <dgm:spPr>
        <a:solidFill>
          <a:srgbClr val="2A700F"/>
        </a:solidFill>
      </dgm:spPr>
      <dgm:t>
        <a:bodyPr/>
        <a:lstStyle/>
        <a:p>
          <a:r>
            <a:rPr lang="en-NZ" sz="6000" b="1" dirty="0">
              <a:latin typeface="+mj-lt"/>
            </a:rPr>
            <a:t>15</a:t>
          </a:r>
          <a:r>
            <a:rPr lang="en-NZ" sz="3600" b="1" dirty="0">
              <a:latin typeface="+mj-lt"/>
            </a:rPr>
            <a:t>HCP</a:t>
          </a:r>
        </a:p>
      </dgm:t>
    </dgm:pt>
    <dgm:pt modelId="{2B1CCA2C-69E9-47B3-8EE4-0E6C3E2130B7}" type="parTrans" cxnId="{CA66B807-A2FD-4A19-9908-655C18EF00B1}">
      <dgm:prSet/>
      <dgm:spPr/>
      <dgm:t>
        <a:bodyPr/>
        <a:lstStyle/>
        <a:p>
          <a:endParaRPr lang="en-NZ"/>
        </a:p>
      </dgm:t>
    </dgm:pt>
    <dgm:pt modelId="{B502C349-115A-4B77-8988-E1E7E137A115}" type="sibTrans" cxnId="{CA66B807-A2FD-4A19-9908-655C18EF00B1}">
      <dgm:prSet/>
      <dgm:spPr/>
      <dgm:t>
        <a:bodyPr/>
        <a:lstStyle/>
        <a:p>
          <a:endParaRPr lang="en-NZ"/>
        </a:p>
      </dgm:t>
    </dgm:pt>
    <dgm:pt modelId="{5ED66865-5614-43FD-B004-421544B8A2BE}" type="pres">
      <dgm:prSet presAssocID="{2A57D71C-6475-4DD5-B351-E58F109A076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19A09AF-00E3-4D4D-A78C-B55A0BA5CE51}" type="pres">
      <dgm:prSet presAssocID="{82D73DD3-1261-4708-A995-A0F29EA8C9BA}" presName="centerShape" presStyleLbl="node0" presStyleIdx="0" presStyleCnt="1"/>
      <dgm:spPr/>
    </dgm:pt>
  </dgm:ptLst>
  <dgm:cxnLst>
    <dgm:cxn modelId="{CA66B807-A2FD-4A19-9908-655C18EF00B1}" srcId="{2A57D71C-6475-4DD5-B351-E58F109A076D}" destId="{82D73DD3-1261-4708-A995-A0F29EA8C9BA}" srcOrd="0" destOrd="0" parTransId="{2B1CCA2C-69E9-47B3-8EE4-0E6C3E2130B7}" sibTransId="{B502C349-115A-4B77-8988-E1E7E137A115}"/>
    <dgm:cxn modelId="{8B89BE13-1656-4180-96F6-C26CDD59CD87}" type="presOf" srcId="{82D73DD3-1261-4708-A995-A0F29EA8C9BA}" destId="{919A09AF-00E3-4D4D-A78C-B55A0BA5CE51}" srcOrd="0" destOrd="0" presId="urn:microsoft.com/office/officeart/2005/8/layout/radial6"/>
    <dgm:cxn modelId="{B901B437-A6C3-40A5-869D-124E19B33EC2}" type="presOf" srcId="{2A57D71C-6475-4DD5-B351-E58F109A076D}" destId="{5ED66865-5614-43FD-B004-421544B8A2BE}" srcOrd="0" destOrd="0" presId="urn:microsoft.com/office/officeart/2005/8/layout/radial6"/>
    <dgm:cxn modelId="{D3C7F858-E257-4DF8-8E09-0B62414A43A8}" type="presParOf" srcId="{5ED66865-5614-43FD-B004-421544B8A2BE}" destId="{919A09AF-00E3-4D4D-A78C-B55A0BA5CE51}" srcOrd="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0143A-7D59-4497-B77B-C9396D4F80A0}">
      <dsp:nvSpPr>
        <dsp:cNvPr id="0" name=""/>
        <dsp:cNvSpPr/>
      </dsp:nvSpPr>
      <dsp:spPr>
        <a:xfrm>
          <a:off x="1368152" y="89"/>
          <a:ext cx="4480063" cy="4248490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10" tIns="92710" rIns="92710" bIns="92710" numCol="1" spcCol="1270" anchor="ctr" anchorCtr="0">
          <a:noAutofit/>
        </a:bodyPr>
        <a:lstStyle/>
        <a:p>
          <a:pPr marL="0" lvl="0" indent="0" algn="ctr" defTabSz="6489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4600" b="1" kern="1200" dirty="0">
              <a:latin typeface="+mj-lt"/>
            </a:rPr>
            <a:t>12+</a:t>
          </a:r>
          <a:endParaRPr lang="en-NZ" sz="14600" kern="1200" dirty="0">
            <a:latin typeface="+mj-lt"/>
          </a:endParaRPr>
        </a:p>
      </dsp:txBody>
      <dsp:txXfrm>
        <a:off x="2024242" y="622266"/>
        <a:ext cx="3167883" cy="30041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0143A-7D59-4497-B77B-C9396D4F80A0}">
      <dsp:nvSpPr>
        <dsp:cNvPr id="0" name=""/>
        <dsp:cNvSpPr/>
      </dsp:nvSpPr>
      <dsp:spPr>
        <a:xfrm>
          <a:off x="1368152" y="89"/>
          <a:ext cx="4480063" cy="4248490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710" tIns="92710" rIns="92710" bIns="92710" numCol="1" spcCol="1270" anchor="ctr" anchorCtr="0">
          <a:noAutofit/>
        </a:bodyPr>
        <a:lstStyle/>
        <a:p>
          <a:pPr marL="0" lvl="0" indent="0" algn="ctr" defTabSz="64897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NZ" sz="14600" b="1" kern="1200" dirty="0">
              <a:latin typeface="+mj-lt"/>
            </a:rPr>
            <a:t>6+</a:t>
          </a:r>
          <a:endParaRPr lang="en-NZ" sz="14600" kern="1200" dirty="0">
            <a:latin typeface="+mj-lt"/>
          </a:endParaRPr>
        </a:p>
      </dsp:txBody>
      <dsp:txXfrm>
        <a:off x="2024242" y="622266"/>
        <a:ext cx="3167883" cy="30041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135729" y="766"/>
          <a:ext cx="1455087" cy="1455087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6000" b="1" kern="1200" dirty="0">
              <a:latin typeface="+mj-lt"/>
            </a:rPr>
            <a:t>6</a:t>
          </a:r>
          <a:br>
            <a:rPr lang="en-NZ" sz="3600" b="1" kern="1200" dirty="0">
              <a:latin typeface="+mj-lt"/>
            </a:rPr>
          </a:br>
          <a:r>
            <a:rPr lang="en-NZ" sz="3600" b="1" kern="1200" dirty="0">
              <a:latin typeface="+mj-lt"/>
            </a:rPr>
            <a:t>HCP</a:t>
          </a:r>
        </a:p>
      </dsp:txBody>
      <dsp:txXfrm>
        <a:off x="348822" y="213859"/>
        <a:ext cx="1028901" cy="10289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271459" y="1532"/>
          <a:ext cx="1455087" cy="1455087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6000" b="1" kern="1200">
              <a:latin typeface="+mj-lt"/>
            </a:rPr>
            <a:t>18</a:t>
          </a:r>
          <a:r>
            <a:rPr lang="en-NZ" sz="3600" b="1" kern="1200">
              <a:latin typeface="+mj-lt"/>
            </a:rPr>
            <a:t>HCP</a:t>
          </a:r>
          <a:endParaRPr lang="en-NZ" sz="3600" b="1" kern="1200" dirty="0">
            <a:latin typeface="+mj-lt"/>
          </a:endParaRPr>
        </a:p>
      </dsp:txBody>
      <dsp:txXfrm>
        <a:off x="484552" y="214625"/>
        <a:ext cx="1028901" cy="102890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135729" y="766"/>
          <a:ext cx="1455087" cy="1455087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6000" b="1" kern="1200" dirty="0">
              <a:latin typeface="+mj-lt"/>
            </a:rPr>
            <a:t>11</a:t>
          </a:r>
          <a:br>
            <a:rPr lang="en-NZ" sz="3600" b="1" kern="1200" dirty="0">
              <a:latin typeface="+mj-lt"/>
            </a:rPr>
          </a:br>
          <a:r>
            <a:rPr lang="en-NZ" sz="3600" b="1" kern="1200" dirty="0">
              <a:latin typeface="+mj-lt"/>
            </a:rPr>
            <a:t>HCP</a:t>
          </a:r>
        </a:p>
      </dsp:txBody>
      <dsp:txXfrm>
        <a:off x="348822" y="213859"/>
        <a:ext cx="1028901" cy="102890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A09AF-00E3-4D4D-A78C-B55A0BA5CE51}">
      <dsp:nvSpPr>
        <dsp:cNvPr id="0" name=""/>
        <dsp:cNvSpPr/>
      </dsp:nvSpPr>
      <dsp:spPr>
        <a:xfrm>
          <a:off x="135729" y="766"/>
          <a:ext cx="1455087" cy="1455087"/>
        </a:xfrm>
        <a:prstGeom prst="ellipse">
          <a:avLst/>
        </a:prstGeom>
        <a:solidFill>
          <a:srgbClr val="2A700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6000" b="1" kern="1200" dirty="0">
              <a:latin typeface="+mj-lt"/>
            </a:rPr>
            <a:t>15</a:t>
          </a:r>
          <a:r>
            <a:rPr lang="en-NZ" sz="3600" b="1" kern="1200" dirty="0">
              <a:latin typeface="+mj-lt"/>
            </a:rPr>
            <a:t>HCP</a:t>
          </a:r>
        </a:p>
      </dsp:txBody>
      <dsp:txXfrm>
        <a:off x="348822" y="213859"/>
        <a:ext cx="1028901" cy="10289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93690369-EA61-4D28-ABAA-339CB8F82449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17E71328-DAE2-47C5-957A-12A4CF7223B5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239671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/>
          <a:lstStyle>
            <a:lvl1pPr algn="r">
              <a:defRPr sz="1300"/>
            </a:lvl1pPr>
          </a:lstStyle>
          <a:p>
            <a:fld id="{854AD07A-8AE9-4621-8908-CC63674184FC}" type="datetimeFigureOut">
              <a:rPr lang="en-NZ" smtClean="0"/>
              <a:pPr/>
              <a:t>4/12/2023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2" tIns="47781" rIns="95562" bIns="47781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62" tIns="47781" rIns="95562" bIns="4778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62" tIns="47781" rIns="95562" bIns="47781" rtlCol="0" anchor="b"/>
          <a:lstStyle>
            <a:lvl1pPr algn="r">
              <a:defRPr sz="1300"/>
            </a:lvl1pPr>
          </a:lstStyle>
          <a:p>
            <a:fld id="{E141E241-F53C-41FE-9ADC-BC7D7146BCD4}" type="slidenum">
              <a:rPr lang="en-NZ" smtClean="0"/>
              <a:pPr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433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NZ" dirty="0"/>
              <a:t>Emphasise</a:t>
            </a:r>
            <a:r>
              <a:rPr lang="en-NZ" baseline="0" dirty="0"/>
              <a:t> Major / </a:t>
            </a:r>
            <a:r>
              <a:rPr lang="en-NZ" baseline="0" dirty="0" err="1"/>
              <a:t>NoTrumps</a:t>
            </a:r>
            <a:r>
              <a:rPr lang="en-NZ" baseline="0" dirty="0"/>
              <a:t> / Minor ... Talk about this as often as possible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713921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7384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01220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778075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38223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43905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45990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70247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2861878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190379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19001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6277762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466064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23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35573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1663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606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603391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1219081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381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3303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1E241-F53C-41FE-9ADC-BC7D7146BCD4}" type="slidenum">
              <a:rPr lang="en-NZ" smtClean="0"/>
              <a:pPr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34705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DF918310-8E32-44D9-A7D0-98FE8EB66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2" name="Picture 11" descr="NZ BRIDGE_logo1_tagline_.jpg">
            <a:extLst>
              <a:ext uri="{FF2B5EF4-FFF2-40B4-BE49-F238E27FC236}">
                <a16:creationId xmlns:a16="http://schemas.microsoft.com/office/drawing/2014/main" id="{12866200-2B4D-4185-99FE-EDD5D4EE55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111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7BB14766-940C-4D8F-AE91-439EFD13F77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486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2" name="Picture 11" descr="Untitled-4.jpg">
            <a:extLst>
              <a:ext uri="{FF2B5EF4-FFF2-40B4-BE49-F238E27FC236}">
                <a16:creationId xmlns:a16="http://schemas.microsoft.com/office/drawing/2014/main" id="{B9FEBD6F-74D7-4777-BA07-A610D79C37D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  <p:pic>
        <p:nvPicPr>
          <p:cNvPr id="13" name="Picture 12" descr="NZ BRIDGE_logo1_tagline_.jpg">
            <a:extLst>
              <a:ext uri="{FF2B5EF4-FFF2-40B4-BE49-F238E27FC236}">
                <a16:creationId xmlns:a16="http://schemas.microsoft.com/office/drawing/2014/main" id="{708690C1-AFF0-48FA-A7B8-CEBA393A23B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20272" y="331891"/>
            <a:ext cx="1854708" cy="132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7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942" y="36353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3" name="Picture 12" descr="Untitled-4.jpg">
            <a:extLst>
              <a:ext uri="{FF2B5EF4-FFF2-40B4-BE49-F238E27FC236}">
                <a16:creationId xmlns:a16="http://schemas.microsoft.com/office/drawing/2014/main" id="{FD8DBC25-1B82-469A-B71B-DDFE2CDD2E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143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5" name="Picture 14" descr="Untitled-4.jpg">
            <a:extLst>
              <a:ext uri="{FF2B5EF4-FFF2-40B4-BE49-F238E27FC236}">
                <a16:creationId xmlns:a16="http://schemas.microsoft.com/office/drawing/2014/main" id="{9A51BA8B-D3F5-417E-A8BA-F6250C66E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30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1" name="Picture 10" descr="Untitled-4.jpg">
            <a:extLst>
              <a:ext uri="{FF2B5EF4-FFF2-40B4-BE49-F238E27FC236}">
                <a16:creationId xmlns:a16="http://schemas.microsoft.com/office/drawing/2014/main" id="{ED300A10-5C28-4B2D-952C-DE125ED0EA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1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0F40268-64D2-4B9E-B39D-47D316979B5F}" type="datetimeFigureOut">
              <a:rPr lang="en-US" smtClean="0"/>
              <a:pPr/>
              <a:t>12/4/2023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04BD28C-DFAA-410C-AD7A-9F6C81DC4F2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048" y="6619281"/>
            <a:ext cx="554189" cy="206864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58892" y="6308148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A5336E-1954-4E4D-BCA4-6310509CADC3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0" name="Picture 9" descr="Untitled-4.jpg">
            <a:extLst>
              <a:ext uri="{FF2B5EF4-FFF2-40B4-BE49-F238E27FC236}">
                <a16:creationId xmlns:a16="http://schemas.microsoft.com/office/drawing/2014/main" id="{4B0A4F20-3B62-4CE6-92BC-3759C910D8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253588"/>
            <a:ext cx="9144000" cy="604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09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522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13" Type="http://schemas.openxmlformats.org/officeDocument/2006/relationships/diagramColors" Target="../diagrams/colors4.xml"/><Relationship Id="rId3" Type="http://schemas.openxmlformats.org/officeDocument/2006/relationships/image" Target="../media/image18.png"/><Relationship Id="rId7" Type="http://schemas.openxmlformats.org/officeDocument/2006/relationships/diagramQuickStyle" Target="../diagrams/quickStyle3.xml"/><Relationship Id="rId12" Type="http://schemas.openxmlformats.org/officeDocument/2006/relationships/diagramQuickStyle" Target="../diagrams/quickStyle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11" Type="http://schemas.openxmlformats.org/officeDocument/2006/relationships/diagramLayout" Target="../diagrams/layout4.xml"/><Relationship Id="rId5" Type="http://schemas.openxmlformats.org/officeDocument/2006/relationships/diagramData" Target="../diagrams/data3.xml"/><Relationship Id="rId10" Type="http://schemas.openxmlformats.org/officeDocument/2006/relationships/diagramData" Target="../diagrams/data4.xml"/><Relationship Id="rId4" Type="http://schemas.openxmlformats.org/officeDocument/2006/relationships/image" Target="../media/image19.png"/><Relationship Id="rId9" Type="http://schemas.microsoft.com/office/2007/relationships/diagramDrawing" Target="../diagrams/drawing3.xml"/><Relationship Id="rId14" Type="http://schemas.microsoft.com/office/2007/relationships/diagramDrawing" Target="../diagrams/drawing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13" Type="http://schemas.openxmlformats.org/officeDocument/2006/relationships/diagramColors" Target="../diagrams/colors6.xml"/><Relationship Id="rId3" Type="http://schemas.openxmlformats.org/officeDocument/2006/relationships/image" Target="../media/image20.png"/><Relationship Id="rId7" Type="http://schemas.openxmlformats.org/officeDocument/2006/relationships/diagramQuickStyle" Target="../diagrams/quickStyle5.xml"/><Relationship Id="rId12" Type="http://schemas.openxmlformats.org/officeDocument/2006/relationships/diagramQuickStyle" Target="../diagrams/quickStyle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5.xml"/><Relationship Id="rId11" Type="http://schemas.openxmlformats.org/officeDocument/2006/relationships/diagramLayout" Target="../diagrams/layout6.xml"/><Relationship Id="rId5" Type="http://schemas.openxmlformats.org/officeDocument/2006/relationships/diagramData" Target="../diagrams/data5.xml"/><Relationship Id="rId10" Type="http://schemas.openxmlformats.org/officeDocument/2006/relationships/diagramData" Target="../diagrams/data6.xml"/><Relationship Id="rId4" Type="http://schemas.openxmlformats.org/officeDocument/2006/relationships/image" Target="../media/image21.png"/><Relationship Id="rId9" Type="http://schemas.microsoft.com/office/2007/relationships/diagramDrawing" Target="../diagrams/drawing5.xml"/><Relationship Id="rId14" Type="http://schemas.microsoft.com/office/2007/relationships/diagramDrawing" Target="../diagrams/drawing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67544" y="1268760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Welcome</a:t>
            </a:r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251520" y="5949280"/>
            <a:ext cx="8640960" cy="288032"/>
          </a:xfrm>
          <a:prstGeom prst="rect">
            <a:avLst/>
          </a:prstGeom>
        </p:spPr>
        <p:txBody>
          <a:bodyPr/>
          <a:lstStyle/>
          <a:p>
            <a:r>
              <a:rPr lang="en-NZ" sz="1100" dirty="0">
                <a:latin typeface="+mj-lt"/>
              </a:rPr>
              <a:t>© Copyright Reserved New Zealand Bridge Inc. 2015                                                                                                                           Prepared by Amanda Smith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0A432DBF-FD89-4929-B4DC-FF90411F6E75}"/>
              </a:ext>
            </a:extLst>
          </p:cNvPr>
          <p:cNvSpPr txBox="1">
            <a:spLocks/>
          </p:cNvSpPr>
          <p:nvPr/>
        </p:nvSpPr>
        <p:spPr>
          <a:xfrm>
            <a:off x="1623048" y="378904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 Here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 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123 4567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</a:t>
            </a:r>
            <a:r>
              <a:rPr kumimoji="0" lang="en-NZ" sz="2800" b="0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email@address.co.nz</a:t>
            </a: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10" name="Picture 1" descr="TBC 2012 logo smaller">
            <a:extLst>
              <a:ext uri="{FF2B5EF4-FFF2-40B4-BE49-F238E27FC236}">
                <a16:creationId xmlns:a16="http://schemas.microsoft.com/office/drawing/2014/main" id="{3B4F010D-F127-41CA-A0FF-7573AE6DE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827584" y="3357779"/>
            <a:ext cx="1584176" cy="19010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2269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283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Partner </a:t>
            </a:r>
            <a:r>
              <a:rPr lang="en-NZ" sz="4400" b="1" dirty="0"/>
              <a:t>Opens 1</a:t>
            </a:r>
            <a:r>
              <a:rPr lang="en-NZ" sz="4400" b="1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4400" b="1" dirty="0">
                <a:sym typeface="Symbol"/>
              </a:rPr>
              <a:t> … what do you bid?</a:t>
            </a:r>
            <a:endParaRPr lang="en-NZ" dirty="0"/>
          </a:p>
        </p:txBody>
      </p:sp>
      <p:pic>
        <p:nvPicPr>
          <p:cNvPr id="12" name="Picture 11" descr="Lesson 3 - response to 1H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00808"/>
            <a:ext cx="7992888" cy="1656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39552" y="371703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6 - 9 points … with a fit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9715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/>
              <a:t>Bid 2 </a:t>
            </a:r>
            <a:r>
              <a:rPr lang="en-NZ" sz="60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en-NZ" sz="6000" b="1" dirty="0">
                <a:solidFill>
                  <a:srgbClr val="2A700F"/>
                </a:solidFill>
                <a:sym typeface="Symbol"/>
              </a:rPr>
              <a:t>… MINIMUM</a:t>
            </a:r>
            <a:endParaRPr lang="en-NZ" b="1" dirty="0">
              <a:solidFill>
                <a:srgbClr val="2A7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63363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10 – 12 points … with a fit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713752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/>
              <a:t>Bid 3</a:t>
            </a:r>
            <a:r>
              <a:rPr lang="en-NZ" sz="60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en-NZ" sz="5400" b="1" dirty="0">
                <a:solidFill>
                  <a:srgbClr val="2A700F"/>
                </a:solidFill>
                <a:sym typeface="Symbol"/>
              </a:rPr>
              <a:t>… CLOSE TO GAME</a:t>
            </a:r>
            <a:endParaRPr lang="en-NZ" b="1" dirty="0">
              <a:solidFill>
                <a:srgbClr val="2A700F"/>
              </a:solidFill>
            </a:endParaRPr>
          </a:p>
        </p:txBody>
      </p:sp>
      <p:pic>
        <p:nvPicPr>
          <p:cNvPr id="8" name="Picture 7" descr="Lesson 3 - response to 1H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3" y="1443111"/>
            <a:ext cx="8016891" cy="158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AEE5449B-896F-4A45-AB9E-0CFE9EC9C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83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Partner </a:t>
            </a:r>
            <a:r>
              <a:rPr lang="en-NZ" sz="4400" b="1" dirty="0"/>
              <a:t>Opens 1</a:t>
            </a:r>
            <a:r>
              <a:rPr lang="en-NZ" sz="4400" b="1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4400" b="1" dirty="0">
                <a:sym typeface="Symbol"/>
              </a:rPr>
              <a:t> … what do you bid?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52" y="3489616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13+ points … with a fit</a:t>
            </a:r>
            <a:endParaRPr lang="en-NZ" dirty="0"/>
          </a:p>
        </p:txBody>
      </p:sp>
      <p:sp>
        <p:nvSpPr>
          <p:cNvPr id="7" name="TextBox 6"/>
          <p:cNvSpPr txBox="1"/>
          <p:nvPr/>
        </p:nvSpPr>
        <p:spPr>
          <a:xfrm>
            <a:off x="611560" y="4569736"/>
            <a:ext cx="79928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6000" dirty="0"/>
              <a:t>Bid 4</a:t>
            </a:r>
            <a:r>
              <a:rPr lang="en-NZ" sz="6000" dirty="0">
                <a:solidFill>
                  <a:srgbClr val="FF0000"/>
                </a:solidFill>
                <a:sym typeface="Symbol"/>
              </a:rPr>
              <a:t> </a:t>
            </a:r>
            <a:r>
              <a:rPr lang="en-NZ" sz="6000" b="1" dirty="0">
                <a:solidFill>
                  <a:srgbClr val="2A700F"/>
                </a:solidFill>
                <a:sym typeface="Symbol"/>
              </a:rPr>
              <a:t>… GAME</a:t>
            </a:r>
            <a:endParaRPr lang="en-NZ" b="1" dirty="0">
              <a:solidFill>
                <a:srgbClr val="2A700F"/>
              </a:solidFill>
            </a:endParaRPr>
          </a:p>
        </p:txBody>
      </p:sp>
      <p:pic>
        <p:nvPicPr>
          <p:cNvPr id="9" name="Picture 8" descr="Lesson 3 - response to 1H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26473"/>
            <a:ext cx="8028892" cy="14401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8F6C664-19D7-4970-83CB-5C6E6CE0A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Partner </a:t>
            </a:r>
            <a:r>
              <a:rPr lang="en-NZ" sz="4400" b="1" dirty="0"/>
              <a:t>Opens 1</a:t>
            </a:r>
            <a:r>
              <a:rPr lang="en-NZ" sz="4400" b="1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4400" b="1" dirty="0">
                <a:sym typeface="Symbol"/>
              </a:rPr>
              <a:t> … what do you bid?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400" b="1" dirty="0"/>
              <a:t>Can’t bid a suit ?  Bid </a:t>
            </a:r>
            <a:r>
              <a:rPr lang="en-NZ" sz="4400" b="1" dirty="0" err="1"/>
              <a:t>NoTrumps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454" y="1628800"/>
            <a:ext cx="8229600" cy="2027616"/>
          </a:xfrm>
        </p:spPr>
        <p:txBody>
          <a:bodyPr>
            <a:normAutofit/>
          </a:bodyPr>
          <a:lstStyle/>
          <a:p>
            <a:r>
              <a:rPr lang="en-NZ" sz="3600" dirty="0"/>
              <a:t>Minimum (6-9) 		… 		bid </a:t>
            </a:r>
            <a:r>
              <a:rPr lang="en-NZ" sz="3600" b="1" dirty="0">
                <a:solidFill>
                  <a:srgbClr val="2A700F"/>
                </a:solidFill>
              </a:rPr>
              <a:t>1NT</a:t>
            </a:r>
          </a:p>
          <a:p>
            <a:r>
              <a:rPr lang="en-NZ" sz="3600" dirty="0"/>
              <a:t>Nearly game (10-12) 	… 		bid </a:t>
            </a:r>
            <a:r>
              <a:rPr lang="en-NZ" sz="3600" b="1" dirty="0">
                <a:solidFill>
                  <a:srgbClr val="2A700F"/>
                </a:solidFill>
              </a:rPr>
              <a:t>2NT</a:t>
            </a:r>
          </a:p>
          <a:p>
            <a:r>
              <a:rPr lang="en-NZ" sz="3600" dirty="0"/>
              <a:t>Game (13-15) 		… 		bid </a:t>
            </a:r>
            <a:r>
              <a:rPr lang="en-NZ" sz="3600" b="1" dirty="0">
                <a:solidFill>
                  <a:srgbClr val="2A700F"/>
                </a:solidFill>
              </a:rPr>
              <a:t>3NT</a:t>
            </a:r>
            <a:endParaRPr lang="en-NZ" sz="3200" dirty="0"/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4152562"/>
            <a:ext cx="8208912" cy="1323439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NZ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A70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These are limit bids … </a:t>
            </a:r>
            <a:br>
              <a:rPr lang="en-NZ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A70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NZ" sz="40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A700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they are NOT FORCING</a:t>
            </a:r>
            <a:endParaRPr lang="en-NZ" sz="4000" b="1" dirty="0">
              <a:ln w="12700">
                <a:solidFill>
                  <a:schemeClr val="tx1"/>
                </a:solidFill>
                <a:prstDash val="solid"/>
              </a:ln>
              <a:solidFill>
                <a:srgbClr val="2A700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2514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ym typeface="Symbol"/>
              </a:rPr>
              <a:t>with 6-9 points …. MUST bid 1NT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9552" y="3286725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No fit in hearts</a:t>
            </a:r>
            <a:endParaRPr lang="en-NZ" dirty="0"/>
          </a:p>
        </p:txBody>
      </p:sp>
      <p:pic>
        <p:nvPicPr>
          <p:cNvPr id="9" name="Picture 8" descr="Lesson 3 - NT bids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7672" y="1628800"/>
            <a:ext cx="8360664" cy="1512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562CC-1E6F-FF40-9CC5-FE5127944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3523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Partner </a:t>
            </a:r>
            <a:r>
              <a:rPr lang="en-NZ" sz="4400" b="1" dirty="0"/>
              <a:t>Opens 1</a:t>
            </a:r>
            <a:r>
              <a:rPr lang="en-NZ" sz="4400" b="1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4400" b="1" dirty="0">
                <a:sym typeface="Symbol"/>
              </a:rPr>
              <a:t> … what do you bid?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4785760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ym typeface="Symbol"/>
              </a:rPr>
              <a:t>with 6-9 points …. MUST bid 1NT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338" y="3537012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No fit in hearts</a:t>
            </a:r>
            <a:endParaRPr lang="en-NZ" dirty="0"/>
          </a:p>
        </p:txBody>
      </p:sp>
      <p:pic>
        <p:nvPicPr>
          <p:cNvPr id="8" name="Picture 7" descr="Lesson 3 - NT bid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1867" y="1556792"/>
            <a:ext cx="8224719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ED6EBA1-2D74-4C13-95AE-07D7CE3227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83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Partner </a:t>
            </a:r>
            <a:r>
              <a:rPr lang="en-NZ" sz="4400" b="1" dirty="0"/>
              <a:t>Opens 1</a:t>
            </a:r>
            <a:r>
              <a:rPr lang="en-NZ" sz="4400" b="1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4400" b="1" dirty="0">
                <a:sym typeface="Symbol"/>
              </a:rPr>
              <a:t> … what do you bid?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9208" y="4783576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3600" b="1" dirty="0">
                <a:sym typeface="Symbol"/>
              </a:rPr>
              <a:t>with 10-12 points …. MUST bid 2NT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208" y="3442808"/>
            <a:ext cx="80648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400" dirty="0"/>
              <a:t>No fit in hearts</a:t>
            </a:r>
            <a:endParaRPr lang="en-NZ" dirty="0"/>
          </a:p>
        </p:txBody>
      </p:sp>
      <p:pic>
        <p:nvPicPr>
          <p:cNvPr id="9" name="Picture 8" descr="Lesson 3 - NT bid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12776"/>
            <a:ext cx="7897271" cy="18860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2" descr="C:\Users\Amanda\AppData\Local\Microsoft\Windows\Temporary Internet Files\Content.IE5\DLMTVB4T\MC900432688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14470" y="6255854"/>
            <a:ext cx="629530" cy="629530"/>
          </a:xfrm>
          <a:prstGeom prst="rect">
            <a:avLst/>
          </a:prstGeom>
          <a:noFill/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8E533459-3673-41A6-B051-565A5160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2834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Partner </a:t>
            </a:r>
            <a:r>
              <a:rPr lang="en-NZ" sz="4400" b="1" dirty="0"/>
              <a:t>Opens 1</a:t>
            </a:r>
            <a:r>
              <a:rPr lang="en-NZ" sz="4400" b="1" dirty="0">
                <a:solidFill>
                  <a:srgbClr val="FF0000"/>
                </a:solidFill>
                <a:sym typeface="Symbol"/>
              </a:rPr>
              <a:t></a:t>
            </a:r>
            <a:r>
              <a:rPr lang="en-NZ" sz="4400" b="1" dirty="0">
                <a:sym typeface="Symbol"/>
              </a:rPr>
              <a:t> … what do you bid?</a:t>
            </a:r>
            <a:endParaRPr lang="en-NZ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032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b="1" dirty="0"/>
              <a:t>Opener’s REBID after 2-level (6-9) raise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1424"/>
            <a:ext cx="8219256" cy="1997576"/>
          </a:xfrm>
        </p:spPr>
        <p:txBody>
          <a:bodyPr>
            <a:normAutofit/>
          </a:bodyPr>
          <a:lstStyle/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1268760"/>
          <a:ext cx="7560840" cy="40324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kumimoji="0" lang="en-NZ" sz="3200" kern="1200" dirty="0"/>
                        <a:t>OPENER</a:t>
                      </a:r>
                      <a:endParaRPr lang="en-NZ" sz="3200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HCP</a:t>
                      </a:r>
                      <a:endParaRPr lang="en-NZ" sz="3200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ACTION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Minimum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12</a:t>
                      </a:r>
                      <a:r>
                        <a:rPr lang="en-NZ" sz="2800" baseline="0" dirty="0"/>
                        <a:t> – 15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PASS</a:t>
                      </a:r>
                      <a:endParaRPr lang="en-NZ" sz="2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Close to Game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16 – 17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INVITE (bid</a:t>
                      </a:r>
                      <a:r>
                        <a:rPr lang="en-NZ" sz="2800" baseline="0" dirty="0"/>
                        <a:t> 3)</a:t>
                      </a:r>
                      <a:endParaRPr lang="en-NZ" sz="2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GAME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18 – 19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BID GAME</a:t>
                      </a:r>
                      <a:endParaRPr lang="en-NZ" sz="2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b="1" dirty="0"/>
              <a:t>Opener’s REBID after 3-level raise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048"/>
            <a:ext cx="8219256" cy="1997576"/>
          </a:xfrm>
        </p:spPr>
        <p:txBody>
          <a:bodyPr>
            <a:normAutofit/>
          </a:bodyPr>
          <a:lstStyle/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1268760"/>
          <a:ext cx="7560840" cy="396044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20147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OPENER</a:t>
                      </a:r>
                      <a:endParaRPr lang="en-NZ" b="1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HCP</a:t>
                      </a:r>
                      <a:endParaRPr lang="en-NZ" sz="3200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ACTION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0147"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Minimum</a:t>
                      </a:r>
                      <a:endParaRPr lang="en-NZ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12 – 13 </a:t>
                      </a:r>
                      <a:endParaRPr lang="en-NZ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PASS</a:t>
                      </a:r>
                      <a:endParaRPr lang="en-NZ" sz="36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0147"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GAME</a:t>
                      </a:r>
                      <a:endParaRPr lang="en-NZ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14+</a:t>
                      </a:r>
                      <a:endParaRPr lang="en-NZ" sz="3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600" dirty="0"/>
                        <a:t>BID GAME</a:t>
                      </a:r>
                      <a:endParaRPr lang="en-NZ" sz="36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8" y="166786"/>
            <a:ext cx="9083352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Opening – Responding - rebidding</a:t>
            </a:r>
            <a:endParaRPr lang="en-NZ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37272" y="3501008"/>
            <a:ext cx="2324829" cy="58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dirty="0">
                <a:solidFill>
                  <a:schemeClr val="accent6">
                    <a:lumMod val="75000"/>
                  </a:schemeClr>
                </a:solidFill>
              </a:rPr>
              <a:t>Responder</a:t>
            </a:r>
            <a:endParaRPr lang="en-N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28301" y="769675"/>
            <a:ext cx="2324829" cy="58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dirty="0">
                <a:solidFill>
                  <a:schemeClr val="accent6">
                    <a:lumMod val="75000"/>
                  </a:schemeClr>
                </a:solidFill>
              </a:rPr>
              <a:t>Opener</a:t>
            </a:r>
            <a:endParaRPr lang="en-N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48B1BE-C8C1-49BB-A8FF-195A14C22ED0}"/>
              </a:ext>
            </a:extLst>
          </p:cNvPr>
          <p:cNvSpPr txBox="1"/>
          <p:nvPr/>
        </p:nvSpPr>
        <p:spPr>
          <a:xfrm>
            <a:off x="1498340" y="2505090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1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EC4DB5F-9CA6-4AEC-A2E8-60F6B5A0FB69}"/>
              </a:ext>
            </a:extLst>
          </p:cNvPr>
          <p:cNvSpPr txBox="1"/>
          <p:nvPr/>
        </p:nvSpPr>
        <p:spPr>
          <a:xfrm>
            <a:off x="242501" y="5013176"/>
            <a:ext cx="232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Respond:</a:t>
            </a:r>
            <a:endParaRPr lang="en-NZ" sz="4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241A23F-DE19-4E29-833F-0664BDACF5F2}"/>
              </a:ext>
            </a:extLst>
          </p:cNvPr>
          <p:cNvSpPr txBox="1"/>
          <p:nvPr/>
        </p:nvSpPr>
        <p:spPr>
          <a:xfrm>
            <a:off x="4283968" y="2479278"/>
            <a:ext cx="45091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Opener’s rebid:</a:t>
            </a:r>
            <a:endParaRPr lang="en-NZ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94F05AA-E755-4820-8628-A957E31F351D}"/>
              </a:ext>
            </a:extLst>
          </p:cNvPr>
          <p:cNvSpPr txBox="1"/>
          <p:nvPr/>
        </p:nvSpPr>
        <p:spPr>
          <a:xfrm>
            <a:off x="275627" y="2505090"/>
            <a:ext cx="148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Open: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27507BD-B3B4-43A6-A216-853BB773C99A}"/>
              </a:ext>
            </a:extLst>
          </p:cNvPr>
          <p:cNvSpPr txBox="1"/>
          <p:nvPr/>
        </p:nvSpPr>
        <p:spPr>
          <a:xfrm>
            <a:off x="2171658" y="5013176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2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7FBE24E-D19F-4DB6-9618-BED4F2F56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24" y="1196753"/>
            <a:ext cx="8890343" cy="114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7F11006-F403-4D8A-88E8-635D5F751F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90" y="3888095"/>
            <a:ext cx="8978588" cy="112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0E278F4B-19A8-4B90-B71C-8389827D1C85}"/>
              </a:ext>
            </a:extLst>
          </p:cNvPr>
          <p:cNvSpPr txBox="1"/>
          <p:nvPr/>
        </p:nvSpPr>
        <p:spPr>
          <a:xfrm>
            <a:off x="7572229" y="2488707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PASS</a:t>
            </a:r>
          </a:p>
        </p:txBody>
      </p:sp>
    </p:spTree>
    <p:extLst>
      <p:ext uri="{BB962C8B-B14F-4D97-AF65-F5344CB8AC3E}">
        <p14:creationId xmlns:p14="http://schemas.microsoft.com/office/powerpoint/2010/main" val="28780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7" grpId="0"/>
      <p:bldP spid="21" grpId="0"/>
      <p:bldP spid="27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2520280"/>
          </a:xfrm>
        </p:spPr>
        <p:txBody>
          <a:bodyPr>
            <a:normAutofit/>
          </a:bodyPr>
          <a:lstStyle/>
          <a:p>
            <a:pPr algn="ctr"/>
            <a:r>
              <a:rPr lang="en-NZ" sz="4900" b="1" dirty="0"/>
              <a:t>Lesson Three</a:t>
            </a:r>
            <a:br>
              <a:rPr lang="en-NZ" sz="4400" b="1" dirty="0"/>
            </a:br>
            <a:br>
              <a:rPr lang="en-NZ" sz="4400" b="1" dirty="0"/>
            </a:br>
            <a:r>
              <a:rPr lang="en-NZ" sz="4400" dirty="0"/>
              <a:t>Responder’s Limit Bids</a:t>
            </a:r>
            <a:endParaRPr lang="en-NZ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1349" y="3528225"/>
            <a:ext cx="2324829" cy="58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dirty="0">
                <a:solidFill>
                  <a:schemeClr val="accent6">
                    <a:lumMod val="75000"/>
                  </a:schemeClr>
                </a:solidFill>
              </a:rPr>
              <a:t>Responder</a:t>
            </a:r>
            <a:endParaRPr lang="en-N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8929" y="1069571"/>
            <a:ext cx="2324829" cy="58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dirty="0">
                <a:solidFill>
                  <a:schemeClr val="accent6">
                    <a:lumMod val="75000"/>
                  </a:schemeClr>
                </a:solidFill>
              </a:rPr>
              <a:t>Opener</a:t>
            </a:r>
            <a:endParaRPr lang="en-N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68A736-AA5C-4F2B-A365-B3F83A03287B}"/>
              </a:ext>
            </a:extLst>
          </p:cNvPr>
          <p:cNvSpPr txBox="1"/>
          <p:nvPr/>
        </p:nvSpPr>
        <p:spPr>
          <a:xfrm>
            <a:off x="1498340" y="273473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1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A430B6-1D9C-4E32-9243-0131EDD528AB}"/>
              </a:ext>
            </a:extLst>
          </p:cNvPr>
          <p:cNvSpPr txBox="1"/>
          <p:nvPr/>
        </p:nvSpPr>
        <p:spPr>
          <a:xfrm>
            <a:off x="210545" y="4979765"/>
            <a:ext cx="232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Respond:</a:t>
            </a:r>
            <a:endParaRPr lang="en-NZ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C8C0E-32EE-4500-9663-E4585DA6C533}"/>
              </a:ext>
            </a:extLst>
          </p:cNvPr>
          <p:cNvSpPr txBox="1"/>
          <p:nvPr/>
        </p:nvSpPr>
        <p:spPr>
          <a:xfrm>
            <a:off x="4283969" y="2708920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Opener’s rebid:</a:t>
            </a:r>
            <a:endParaRPr lang="en-NZ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FE1D9E-0398-4CD6-B7A9-6B6ED105E287}"/>
              </a:ext>
            </a:extLst>
          </p:cNvPr>
          <p:cNvSpPr txBox="1"/>
          <p:nvPr/>
        </p:nvSpPr>
        <p:spPr>
          <a:xfrm>
            <a:off x="275627" y="2734732"/>
            <a:ext cx="148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Open: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7AFD6D-EE3F-4C6A-A19C-FEE422B4A7AA}"/>
              </a:ext>
            </a:extLst>
          </p:cNvPr>
          <p:cNvSpPr txBox="1"/>
          <p:nvPr/>
        </p:nvSpPr>
        <p:spPr>
          <a:xfrm>
            <a:off x="2139702" y="4979765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2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373F36B-72C8-44BD-89C7-307705D4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2076"/>
            <a:ext cx="9289032" cy="780696"/>
          </a:xfrm>
        </p:spPr>
        <p:txBody>
          <a:bodyPr>
            <a:normAutofit/>
          </a:bodyPr>
          <a:lstStyle/>
          <a:p>
            <a:r>
              <a:rPr lang="en-NZ" sz="4000" b="1" dirty="0"/>
              <a:t>Opening – Responding - rebidding</a:t>
            </a:r>
            <a:endParaRPr lang="en-NZ" sz="28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219C6E0-6E10-4639-8B72-3B405E5D4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377" y="1553119"/>
            <a:ext cx="8687245" cy="1108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C37B5D0-836D-42D6-94EF-BF1EE094A3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739" y="3921182"/>
            <a:ext cx="8676482" cy="104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E4018095-11F0-4692-8F73-33771E563BF0}"/>
              </a:ext>
            </a:extLst>
          </p:cNvPr>
          <p:cNvGraphicFramePr/>
          <p:nvPr/>
        </p:nvGraphicFramePr>
        <p:xfrm>
          <a:off x="7430351" y="4818164"/>
          <a:ext cx="1726547" cy="14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426A941E-7023-4552-B11A-104CC58073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3902824"/>
              </p:ext>
            </p:extLst>
          </p:nvPr>
        </p:nvGraphicFramePr>
        <p:xfrm>
          <a:off x="7417453" y="340193"/>
          <a:ext cx="1726547" cy="14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30" name="TextBox 29">
            <a:extLst>
              <a:ext uri="{FF2B5EF4-FFF2-40B4-BE49-F238E27FC236}">
                <a16:creationId xmlns:a16="http://schemas.microsoft.com/office/drawing/2014/main" id="{4900EFB9-8DA9-435E-BBA3-266A627F8309}"/>
              </a:ext>
            </a:extLst>
          </p:cNvPr>
          <p:cNvSpPr txBox="1"/>
          <p:nvPr/>
        </p:nvSpPr>
        <p:spPr>
          <a:xfrm>
            <a:off x="7524328" y="2693795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3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270367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  <p:bldP spid="26" grpId="0"/>
      <p:bldGraphic spid="28" grpId="0">
        <p:bldAsOne/>
      </p:bldGraphic>
      <p:bldGraphic spid="27" grpId="0">
        <p:bldAsOne/>
      </p:bldGraphic>
      <p:bldP spid="3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281349" y="3528225"/>
            <a:ext cx="2324829" cy="58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dirty="0">
                <a:solidFill>
                  <a:schemeClr val="accent6">
                    <a:lumMod val="75000"/>
                  </a:schemeClr>
                </a:solidFill>
              </a:rPr>
              <a:t>Responder</a:t>
            </a:r>
            <a:endParaRPr lang="en-N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8929" y="1069571"/>
            <a:ext cx="2324829" cy="585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NZ" sz="3200" dirty="0">
                <a:solidFill>
                  <a:schemeClr val="accent6">
                    <a:lumMod val="75000"/>
                  </a:schemeClr>
                </a:solidFill>
              </a:rPr>
              <a:t>Opener</a:t>
            </a:r>
            <a:endParaRPr lang="en-NZ" sz="1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68A736-AA5C-4F2B-A365-B3F83A03287B}"/>
              </a:ext>
            </a:extLst>
          </p:cNvPr>
          <p:cNvSpPr txBox="1"/>
          <p:nvPr/>
        </p:nvSpPr>
        <p:spPr>
          <a:xfrm>
            <a:off x="1498340" y="2734732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1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6A430B6-1D9C-4E32-9243-0131EDD528AB}"/>
              </a:ext>
            </a:extLst>
          </p:cNvPr>
          <p:cNvSpPr txBox="1"/>
          <p:nvPr/>
        </p:nvSpPr>
        <p:spPr>
          <a:xfrm>
            <a:off x="210545" y="4979765"/>
            <a:ext cx="23248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Respond:</a:t>
            </a:r>
            <a:endParaRPr lang="en-NZ" sz="40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08C8C0E-32EE-4500-9663-E4585DA6C533}"/>
              </a:ext>
            </a:extLst>
          </p:cNvPr>
          <p:cNvSpPr txBox="1"/>
          <p:nvPr/>
        </p:nvSpPr>
        <p:spPr>
          <a:xfrm>
            <a:off x="4283969" y="2708920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Opener’s rebid:</a:t>
            </a:r>
            <a:endParaRPr lang="en-NZ" sz="4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DFE1D9E-0398-4CD6-B7A9-6B6ED105E287}"/>
              </a:ext>
            </a:extLst>
          </p:cNvPr>
          <p:cNvSpPr txBox="1"/>
          <p:nvPr/>
        </p:nvSpPr>
        <p:spPr>
          <a:xfrm>
            <a:off x="275627" y="2734732"/>
            <a:ext cx="14880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4000" dirty="0">
                <a:effectLst>
                  <a:glow rad="101600">
                    <a:srgbClr val="FFFF00">
                      <a:alpha val="60000"/>
                    </a:srgbClr>
                  </a:glow>
                </a:effectLst>
              </a:rPr>
              <a:t>Open: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7AFD6D-EE3F-4C6A-A19C-FEE422B4A7AA}"/>
              </a:ext>
            </a:extLst>
          </p:cNvPr>
          <p:cNvSpPr txBox="1"/>
          <p:nvPr/>
        </p:nvSpPr>
        <p:spPr>
          <a:xfrm>
            <a:off x="2139702" y="4979765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3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4373F36B-72C8-44BD-89C7-307705D49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27816"/>
            <a:ext cx="8229600" cy="780696"/>
          </a:xfrm>
        </p:spPr>
        <p:txBody>
          <a:bodyPr>
            <a:noAutofit/>
          </a:bodyPr>
          <a:lstStyle/>
          <a:p>
            <a:r>
              <a:rPr lang="en-NZ" sz="4000" b="1" dirty="0"/>
              <a:t>Opening – Responding - rebidding</a:t>
            </a:r>
            <a:endParaRPr lang="en-NZ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2E087A-B3F7-498E-B1CE-74376FF8A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65" y="3923640"/>
            <a:ext cx="8639976" cy="1079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29C41C2D-F6D5-4879-8222-CFA9294DBD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1"/>
          <a:stretch/>
        </p:blipFill>
        <p:spPr bwMode="auto">
          <a:xfrm>
            <a:off x="107504" y="1539371"/>
            <a:ext cx="8685437" cy="1079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" name="Diagram 27">
            <a:extLst>
              <a:ext uri="{FF2B5EF4-FFF2-40B4-BE49-F238E27FC236}">
                <a16:creationId xmlns:a16="http://schemas.microsoft.com/office/drawing/2014/main" id="{E4018095-11F0-4692-8F73-33771E563BF0}"/>
              </a:ext>
            </a:extLst>
          </p:cNvPr>
          <p:cNvGraphicFramePr/>
          <p:nvPr/>
        </p:nvGraphicFramePr>
        <p:xfrm>
          <a:off x="7430351" y="4818164"/>
          <a:ext cx="1726547" cy="14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7" name="Diagram 26">
            <a:extLst>
              <a:ext uri="{FF2B5EF4-FFF2-40B4-BE49-F238E27FC236}">
                <a16:creationId xmlns:a16="http://schemas.microsoft.com/office/drawing/2014/main" id="{426A941E-7023-4552-B11A-104CC58073BA}"/>
              </a:ext>
            </a:extLst>
          </p:cNvPr>
          <p:cNvGraphicFramePr/>
          <p:nvPr/>
        </p:nvGraphicFramePr>
        <p:xfrm>
          <a:off x="7417453" y="340193"/>
          <a:ext cx="1726547" cy="14566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20C32861-17E3-429A-96D3-72EAE825B289}"/>
              </a:ext>
            </a:extLst>
          </p:cNvPr>
          <p:cNvSpPr txBox="1"/>
          <p:nvPr/>
        </p:nvSpPr>
        <p:spPr>
          <a:xfrm>
            <a:off x="7524329" y="2702065"/>
            <a:ext cx="1008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4000" dirty="0"/>
              <a:t>4</a:t>
            </a:r>
            <a:r>
              <a:rPr lang="en-NZ" sz="4000" dirty="0">
                <a:solidFill>
                  <a:srgbClr val="FF0000"/>
                </a:solidFill>
                <a:sym typeface="Symbol"/>
              </a:rPr>
              <a:t></a:t>
            </a:r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4157271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6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/>
      <p:bldP spid="23" grpId="0"/>
      <p:bldP spid="24" grpId="0"/>
      <p:bldP spid="26" grpId="0"/>
      <p:bldGraphic spid="28" grpId="0">
        <p:bldAsOne/>
      </p:bldGraphic>
      <p:bldGraphic spid="27" grpId="0">
        <p:bldAsOne/>
      </p:bldGraphic>
      <p:bldP spid="2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b="1" dirty="0"/>
              <a:t>Opener’s REBID after 1NT response (6-9)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0"/>
            <a:ext cx="8219256" cy="1997576"/>
          </a:xfrm>
        </p:spPr>
        <p:txBody>
          <a:bodyPr>
            <a:normAutofit/>
          </a:bodyPr>
          <a:lstStyle/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1268760"/>
          <a:ext cx="7560840" cy="415209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OPENER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HCP</a:t>
                      </a:r>
                      <a:endParaRPr lang="en-NZ" sz="3200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ACTION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Minimum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12</a:t>
                      </a:r>
                      <a:r>
                        <a:rPr lang="en-NZ" sz="2800" baseline="0" dirty="0"/>
                        <a:t> – 15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Pass</a:t>
                      </a:r>
                    </a:p>
                    <a:p>
                      <a:pPr algn="ctr"/>
                      <a:r>
                        <a:rPr lang="en-NZ" sz="2000" dirty="0"/>
                        <a:t>Bid lower</a:t>
                      </a:r>
                      <a:r>
                        <a:rPr lang="en-NZ" sz="2000" baseline="0" dirty="0"/>
                        <a:t> new suit </a:t>
                      </a:r>
                    </a:p>
                    <a:p>
                      <a:pPr algn="ctr"/>
                      <a:r>
                        <a:rPr lang="en-NZ" sz="2000" baseline="0" dirty="0"/>
                        <a:t>Rebid own suit</a:t>
                      </a:r>
                      <a:endParaRPr lang="en-NZ" sz="2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Close to Game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16 – 17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Bid new suit</a:t>
                      </a:r>
                    </a:p>
                    <a:p>
                      <a:pPr algn="ctr"/>
                      <a:r>
                        <a:rPr lang="en-NZ" sz="2000" dirty="0"/>
                        <a:t>Bid 2NT</a:t>
                      </a:r>
                    </a:p>
                    <a:p>
                      <a:pPr algn="ctr"/>
                      <a:r>
                        <a:rPr lang="en-NZ" sz="2000" dirty="0"/>
                        <a:t>Jump in own suit</a:t>
                      </a:r>
                      <a:r>
                        <a:rPr lang="en-NZ" sz="2000" baseline="0" dirty="0"/>
                        <a:t> (6+)</a:t>
                      </a:r>
                      <a:endParaRPr lang="en-NZ" sz="2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GAME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18 – 19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BID GAME</a:t>
                      </a:r>
                    </a:p>
                    <a:p>
                      <a:pPr algn="ctr"/>
                      <a:r>
                        <a:rPr lang="en-NZ" sz="2000" dirty="0"/>
                        <a:t>Bid 3NT </a:t>
                      </a:r>
                    </a:p>
                    <a:p>
                      <a:pPr algn="ctr"/>
                      <a:r>
                        <a:rPr lang="en-NZ" sz="2000" dirty="0"/>
                        <a:t>Bid 4 Major (6+)</a:t>
                      </a:r>
                      <a:endParaRPr lang="en-NZ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43528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000" b="1" dirty="0"/>
              <a:t>Opener’s REBID after 2NT response (10-12)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4048"/>
            <a:ext cx="8219256" cy="1997576"/>
          </a:xfrm>
        </p:spPr>
        <p:txBody>
          <a:bodyPr>
            <a:normAutofit/>
          </a:bodyPr>
          <a:lstStyle/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827584" y="1196752"/>
          <a:ext cx="7560840" cy="403244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20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92996"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OPENER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HCP</a:t>
                      </a:r>
                      <a:endParaRPr lang="en-NZ" sz="3200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3200" dirty="0"/>
                        <a:t>ACTION</a:t>
                      </a:r>
                      <a:endParaRPr lang="en-NZ" dirty="0">
                        <a:latin typeface="+mn-lt"/>
                      </a:endParaRPr>
                    </a:p>
                  </a:txBody>
                  <a:tcPr anchor="ctr">
                    <a:solidFill>
                      <a:srgbClr val="2A700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2996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Minimum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12</a:t>
                      </a:r>
                      <a:r>
                        <a:rPr lang="en-NZ" sz="2800" baseline="0" dirty="0"/>
                        <a:t> – 13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Pass</a:t>
                      </a:r>
                    </a:p>
                    <a:p>
                      <a:pPr algn="ctr"/>
                      <a:r>
                        <a:rPr lang="en-NZ" sz="2000" baseline="0" dirty="0"/>
                        <a:t>Rebid own suit (6+)</a:t>
                      </a:r>
                      <a:endParaRPr lang="en-NZ" sz="28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6456"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GAME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800" dirty="0"/>
                        <a:t>14 +</a:t>
                      </a:r>
                      <a:endParaRPr lang="en-NZ" sz="28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NZ" sz="2000" dirty="0"/>
                        <a:t>Bid new suit</a:t>
                      </a:r>
                    </a:p>
                    <a:p>
                      <a:pPr algn="ctr"/>
                      <a:r>
                        <a:rPr lang="en-NZ" sz="2000" dirty="0"/>
                        <a:t>Bid 3NT </a:t>
                      </a:r>
                    </a:p>
                    <a:p>
                      <a:pPr algn="ctr"/>
                      <a:r>
                        <a:rPr lang="en-NZ" sz="2000" dirty="0"/>
                        <a:t>Bid 4 Major (6+)</a:t>
                      </a:r>
                      <a:endParaRPr lang="en-NZ" sz="2000" b="1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39552" y="1615064"/>
            <a:ext cx="8229600" cy="20882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NZ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BEGINNERS’ LESSONS</a:t>
            </a:r>
            <a:b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NZ" sz="6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any questions please ask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2123728" y="4149080"/>
            <a:ext cx="6837384" cy="1571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Teacher:</a:t>
            </a:r>
            <a:r>
              <a:rPr kumimoji="0" lang="en-NZ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  your name</a:t>
            </a: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Telephone: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number</a:t>
            </a:r>
          </a:p>
          <a:p>
            <a:pPr marL="274320" lvl="0" indent="-274320" algn="r">
              <a:spcBef>
                <a:spcPct val="20000"/>
              </a:spcBef>
              <a:buClr>
                <a:schemeClr val="accent3"/>
              </a:buClr>
              <a:buSzPct val="95000"/>
              <a:defRPr/>
            </a:pPr>
            <a:r>
              <a:rPr kumimoji="0" lang="en-NZ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Email: </a:t>
            </a:r>
            <a:r>
              <a:rPr kumimoji="0" lang="en-NZ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n-ea"/>
                <a:cs typeface="+mn-cs"/>
              </a:rPr>
              <a:t>your email</a:t>
            </a:r>
            <a:endParaRPr kumimoji="0" lang="en-NZ" sz="280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NZ" sz="2800" b="0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6401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440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Ranking of the Suits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654" y="1628800"/>
            <a:ext cx="4042792" cy="4464496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NZ" sz="7100" b="1" dirty="0" err="1"/>
              <a:t>N</a:t>
            </a:r>
            <a:r>
              <a:rPr lang="en-NZ" sz="4100" dirty="0" err="1"/>
              <a:t>o</a:t>
            </a:r>
            <a:r>
              <a:rPr lang="en-NZ" sz="7100" b="1" dirty="0" err="1"/>
              <a:t>T</a:t>
            </a:r>
            <a:r>
              <a:rPr lang="en-NZ" sz="4100" dirty="0" err="1"/>
              <a:t>rumps</a:t>
            </a:r>
            <a:endParaRPr lang="en-NZ" sz="4100" dirty="0"/>
          </a:p>
          <a:p>
            <a:pPr>
              <a:buNone/>
            </a:pPr>
            <a:endParaRPr lang="en-NZ" sz="4100" dirty="0"/>
          </a:p>
          <a:p>
            <a:pPr>
              <a:buNone/>
            </a:pPr>
            <a:r>
              <a:rPr lang="en-NZ" sz="7100" b="1" dirty="0"/>
              <a:t>S</a:t>
            </a:r>
            <a:r>
              <a:rPr lang="en-NZ" sz="4100" dirty="0"/>
              <a:t>pades</a:t>
            </a:r>
            <a:r>
              <a:rPr lang="en-NZ" sz="3400" dirty="0"/>
              <a:t>			</a:t>
            </a:r>
            <a:r>
              <a:rPr lang="en-NZ" sz="6900" dirty="0">
                <a:sym typeface="Symbol"/>
              </a:rPr>
              <a:t></a:t>
            </a:r>
            <a:endParaRPr lang="en-NZ" sz="5100" dirty="0"/>
          </a:p>
          <a:p>
            <a:pPr>
              <a:buNone/>
            </a:pPr>
            <a:r>
              <a:rPr lang="en-NZ" sz="7100" b="1" dirty="0"/>
              <a:t>H</a:t>
            </a:r>
            <a:r>
              <a:rPr lang="en-NZ" sz="4100" dirty="0"/>
              <a:t>earts</a:t>
            </a:r>
            <a:r>
              <a:rPr lang="en-NZ" sz="3400" dirty="0"/>
              <a:t>		         </a:t>
            </a:r>
            <a:r>
              <a:rPr lang="en-NZ" sz="6900" dirty="0">
                <a:solidFill>
                  <a:srgbClr val="C00000"/>
                </a:solidFill>
                <a:sym typeface="Symbol"/>
              </a:rPr>
              <a:t></a:t>
            </a:r>
            <a:endParaRPr lang="en-NZ" sz="5100" dirty="0">
              <a:solidFill>
                <a:srgbClr val="C00000"/>
              </a:solidFill>
              <a:sym typeface="Symbol"/>
            </a:endParaRPr>
          </a:p>
          <a:p>
            <a:pPr>
              <a:spcBef>
                <a:spcPts val="0"/>
              </a:spcBef>
              <a:buNone/>
            </a:pPr>
            <a:endParaRPr lang="en-NZ" sz="46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NZ" sz="7100" b="1" dirty="0"/>
              <a:t>D</a:t>
            </a:r>
            <a:r>
              <a:rPr lang="en-NZ" sz="4100" dirty="0"/>
              <a:t>iamonds</a:t>
            </a:r>
            <a:r>
              <a:rPr lang="en-NZ" sz="3400" dirty="0"/>
              <a:t>		</a:t>
            </a:r>
            <a:r>
              <a:rPr lang="en-NZ" sz="6900" dirty="0">
                <a:solidFill>
                  <a:srgbClr val="C00000"/>
                </a:solidFill>
                <a:sym typeface="Symbol"/>
              </a:rPr>
              <a:t></a:t>
            </a:r>
            <a:endParaRPr lang="en-NZ" sz="3400" dirty="0">
              <a:solidFill>
                <a:srgbClr val="C00000"/>
              </a:solidFill>
            </a:endParaRPr>
          </a:p>
          <a:p>
            <a:pPr>
              <a:buNone/>
            </a:pPr>
            <a:r>
              <a:rPr lang="en-NZ" sz="7800" b="1" dirty="0"/>
              <a:t>C</a:t>
            </a:r>
            <a:r>
              <a:rPr lang="en-NZ" sz="4600" dirty="0"/>
              <a:t>lubs	</a:t>
            </a:r>
            <a:r>
              <a:rPr lang="en-NZ" sz="3400" dirty="0"/>
              <a:t>	          </a:t>
            </a:r>
            <a:r>
              <a:rPr lang="en-NZ" sz="6900" dirty="0">
                <a:sym typeface="Symbol"/>
              </a:rPr>
              <a:t></a:t>
            </a:r>
            <a:endParaRPr lang="en-NZ" sz="5100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Right Brace 4"/>
          <p:cNvSpPr/>
          <p:nvPr/>
        </p:nvSpPr>
        <p:spPr>
          <a:xfrm>
            <a:off x="3779912" y="2708920"/>
            <a:ext cx="28803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139952" y="2307170"/>
            <a:ext cx="3826768" cy="3714117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5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5800" b="1" i="0" u="none" strike="noStrike" kern="1200" cap="none" spc="0" normalizeH="0" baseline="0" noProof="0" dirty="0">
                <a:ln>
                  <a:solidFill>
                    <a:schemeClr val="tx1"/>
                  </a:solidFill>
                </a:ln>
                <a:effectLst/>
                <a:uLnTx/>
                <a:uFillTx/>
              </a:rPr>
              <a:t>Major suits</a:t>
            </a: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>
              <a:ln>
                <a:solidFill>
                  <a:schemeClr val="tx1"/>
                </a:solidFill>
              </a:ln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noProof="0" dirty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lang="en-NZ" sz="100" b="1" noProof="0" dirty="0">
              <a:solidFill>
                <a:schemeClr val="tx2"/>
              </a:solidFill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100" b="1" i="0" u="none" strike="noStrike" kern="1200" cap="none" spc="0" normalizeH="0" baseline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NZ" sz="4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+mn-cs"/>
              </a:rPr>
              <a:t>Minor suits</a:t>
            </a:r>
            <a:endParaRPr kumimoji="0" lang="en-NZ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NZ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9" name="Right Brace 8"/>
          <p:cNvSpPr/>
          <p:nvPr/>
        </p:nvSpPr>
        <p:spPr>
          <a:xfrm>
            <a:off x="3779912" y="4581128"/>
            <a:ext cx="288032" cy="10801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4CAFCD-32E6-4B61-84C1-29CAA1BE97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552" y="965737"/>
            <a:ext cx="1455392" cy="1428723"/>
          </a:xfrm>
          <a:prstGeom prst="rect">
            <a:avLst/>
          </a:prstGeom>
        </p:spPr>
      </p:pic>
      <p:pic>
        <p:nvPicPr>
          <p:cNvPr id="4104" name="Picture 8" descr="Buy the best Greeting Cards etc online at The Bridge Shop.">
            <a:extLst>
              <a:ext uri="{FF2B5EF4-FFF2-40B4-BE49-F238E27FC236}">
                <a16:creationId xmlns:a16="http://schemas.microsoft.com/office/drawing/2014/main" id="{FD20BCD6-EEB1-42AC-BE24-AE07CD5244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160"/>
          <a:stretch/>
        </p:blipFill>
        <p:spPr bwMode="auto">
          <a:xfrm>
            <a:off x="4211960" y="1680099"/>
            <a:ext cx="4543202" cy="4217882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accel="1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>
                                            <p:txEl>
                                              <p:pRg st="58" end="5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25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080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Finding a Fit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3960440"/>
          </a:xfrm>
        </p:spPr>
        <p:txBody>
          <a:bodyPr>
            <a:normAutofit/>
          </a:bodyPr>
          <a:lstStyle/>
          <a:p>
            <a:pPr marL="357188" indent="-357188">
              <a:lnSpc>
                <a:spcPct val="150000"/>
              </a:lnSpc>
            </a:pPr>
            <a:r>
              <a:rPr lang="en-NZ" sz="3200" dirty="0"/>
              <a:t>A Fit is 8+ cards in one suit between the two hands</a:t>
            </a:r>
          </a:p>
          <a:p>
            <a:pPr marL="357188" indent="-357188">
              <a:lnSpc>
                <a:spcPct val="150000"/>
              </a:lnSpc>
            </a:pPr>
            <a:r>
              <a:rPr lang="en-NZ" sz="3200" dirty="0"/>
              <a:t>If there is a fit in a major suit, then this will be the trump suit</a:t>
            </a:r>
          </a:p>
          <a:p>
            <a:pPr marL="357188" indent="-357188">
              <a:lnSpc>
                <a:spcPct val="150000"/>
              </a:lnSpc>
            </a:pPr>
            <a:r>
              <a:rPr lang="en-NZ" sz="3200" dirty="0"/>
              <a:t>If there is no fit, then choose </a:t>
            </a:r>
            <a:r>
              <a:rPr lang="en-NZ" sz="3200" dirty="0" err="1"/>
              <a:t>NoTrumps</a:t>
            </a: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2" descr="C:\Users\Amanda\AppData\Local\Microsoft\Windows\Temporary Internet Files\Content.IE5\DLMTVB4T\MC900014259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332656"/>
            <a:ext cx="1440160" cy="14401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>
                <a:solidFill>
                  <a:srgbClr val="2A700F"/>
                </a:solidFill>
              </a:rPr>
              <a:t>Basic Rules for Opening bids</a:t>
            </a:r>
            <a:endParaRPr lang="en-NZ" dirty="0">
              <a:solidFill>
                <a:srgbClr val="2A700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845448"/>
          </a:xfrm>
        </p:spPr>
        <p:txBody>
          <a:bodyPr>
            <a:normAutofit/>
          </a:bodyPr>
          <a:lstStyle/>
          <a:p>
            <a:r>
              <a:rPr lang="en-NZ" sz="3200" dirty="0"/>
              <a:t>You must have enough </a:t>
            </a:r>
            <a:r>
              <a:rPr lang="en-NZ" sz="3200" b="1" dirty="0"/>
              <a:t>High Card Points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755576" y="1700808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2" descr="C:\Users\Amanda\AppData\Local\Microsoft\Windows\Temporary Internet Files\Content.IE5\547VE4T5\MC900433883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60432" y="5814392"/>
            <a:ext cx="683568" cy="683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056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900" b="1" dirty="0"/>
              <a:t>Basic Rules for Responder’s bids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646" y="1196752"/>
            <a:ext cx="8229600" cy="845448"/>
          </a:xfrm>
        </p:spPr>
        <p:txBody>
          <a:bodyPr>
            <a:normAutofit/>
          </a:bodyPr>
          <a:lstStyle/>
          <a:p>
            <a:r>
              <a:rPr lang="en-NZ" sz="3200" dirty="0"/>
              <a:t>You must have enough </a:t>
            </a:r>
            <a:r>
              <a:rPr lang="en-NZ" sz="3200" b="1" dirty="0">
                <a:solidFill>
                  <a:schemeClr val="tx2">
                    <a:lumMod val="75000"/>
                  </a:schemeClr>
                </a:solidFill>
              </a:rPr>
              <a:t>High Card Points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788CA16-666F-43BB-9266-7B03780A60D2}"/>
              </a:ext>
            </a:extLst>
          </p:cNvPr>
          <p:cNvGraphicFramePr/>
          <p:nvPr/>
        </p:nvGraphicFramePr>
        <p:xfrm>
          <a:off x="755576" y="1700808"/>
          <a:ext cx="7848872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780696"/>
          </a:xfrm>
        </p:spPr>
        <p:txBody>
          <a:bodyPr>
            <a:normAutofit fontScale="90000"/>
          </a:bodyPr>
          <a:lstStyle/>
          <a:p>
            <a:r>
              <a:rPr lang="en-NZ" sz="4900" b="1" dirty="0"/>
              <a:t>Basic Rules for Responder’s bids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0032"/>
            <a:ext cx="8219256" cy="4301832"/>
          </a:xfrm>
        </p:spPr>
        <p:txBody>
          <a:bodyPr>
            <a:normAutofit/>
          </a:bodyPr>
          <a:lstStyle/>
          <a:p>
            <a:pPr marL="447675" indent="-447675">
              <a:buNone/>
            </a:pPr>
            <a:r>
              <a:rPr lang="en-NZ" sz="3200" b="1" dirty="0">
                <a:solidFill>
                  <a:srgbClr val="FF0000"/>
                </a:solidFill>
              </a:rPr>
              <a:t>1.</a:t>
            </a:r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	</a:t>
            </a:r>
            <a:r>
              <a:rPr lang="en-NZ" sz="3200" b="1" dirty="0">
                <a:solidFill>
                  <a:srgbClr val="2A700F"/>
                </a:solidFill>
              </a:rPr>
              <a:t>Support</a:t>
            </a:r>
            <a:r>
              <a:rPr lang="en-NZ" sz="3200" dirty="0"/>
              <a:t> partner’s suit</a:t>
            </a:r>
          </a:p>
          <a:p>
            <a:pPr marL="447675" indent="-447675">
              <a:buNone/>
            </a:pPr>
            <a:r>
              <a:rPr lang="en-NZ" sz="3200" b="1" dirty="0">
                <a:solidFill>
                  <a:srgbClr val="FF0000"/>
                </a:solidFill>
              </a:rPr>
              <a:t>2.</a:t>
            </a:r>
            <a:r>
              <a:rPr lang="en-NZ" sz="3200" dirty="0"/>
              <a:t>	Bid a new suit (next week’s lesson)</a:t>
            </a:r>
          </a:p>
          <a:p>
            <a:pPr marL="447675" indent="-447675">
              <a:buNone/>
            </a:pPr>
            <a:r>
              <a:rPr lang="en-NZ" sz="3200" b="1" dirty="0">
                <a:solidFill>
                  <a:srgbClr val="FF0000"/>
                </a:solidFill>
              </a:rPr>
              <a:t>3.</a:t>
            </a:r>
            <a:r>
              <a:rPr lang="en-NZ" sz="3200" dirty="0"/>
              <a:t>	Bid </a:t>
            </a:r>
            <a:r>
              <a:rPr lang="en-NZ" sz="3200" b="1" dirty="0" err="1">
                <a:solidFill>
                  <a:srgbClr val="2A700F"/>
                </a:solidFill>
              </a:rPr>
              <a:t>NoTrumps</a:t>
            </a:r>
            <a:r>
              <a:rPr lang="en-NZ" sz="3200" b="1" dirty="0">
                <a:solidFill>
                  <a:srgbClr val="2A700F"/>
                </a:solidFill>
              </a:rPr>
              <a:t> … </a:t>
            </a:r>
            <a:r>
              <a:rPr lang="en-NZ" sz="3200" dirty="0"/>
              <a:t>the bid when you have no other choice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005064"/>
            <a:ext cx="8136904" cy="923330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Calibri" pitchFamily="34" charset="0"/>
              </a:rPr>
              <a:t>You have 3 choices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80696"/>
          </a:xfrm>
        </p:spPr>
        <p:txBody>
          <a:bodyPr>
            <a:normAutofit/>
          </a:bodyPr>
          <a:lstStyle/>
          <a:p>
            <a:r>
              <a:rPr lang="en-NZ" sz="4900" b="1" dirty="0"/>
              <a:t>Responder’s Limit bids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2040"/>
            <a:ext cx="8219256" cy="1432904"/>
          </a:xfrm>
        </p:spPr>
        <p:txBody>
          <a:bodyPr>
            <a:noAutofit/>
          </a:bodyPr>
          <a:lstStyle/>
          <a:p>
            <a:pPr marL="357188" indent="-357188"/>
            <a:r>
              <a:rPr lang="en-NZ" sz="3200" b="1" dirty="0">
                <a:solidFill>
                  <a:srgbClr val="2A700F"/>
                </a:solidFill>
              </a:rPr>
              <a:t>Support</a:t>
            </a:r>
            <a:r>
              <a:rPr lang="en-NZ" sz="3200" dirty="0">
                <a:solidFill>
                  <a:srgbClr val="2A700F"/>
                </a:solidFill>
              </a:rPr>
              <a:t> </a:t>
            </a:r>
            <a:r>
              <a:rPr lang="en-NZ" sz="3200" dirty="0"/>
              <a:t>partner’s suit</a:t>
            </a:r>
          </a:p>
          <a:p>
            <a:pPr marL="357188" indent="-357188"/>
            <a:r>
              <a:rPr lang="en-NZ" sz="3200" dirty="0"/>
              <a:t>Bid </a:t>
            </a:r>
            <a:r>
              <a:rPr lang="en-NZ" sz="3200" b="1" dirty="0" err="1">
                <a:solidFill>
                  <a:srgbClr val="2A700F"/>
                </a:solidFill>
              </a:rPr>
              <a:t>NoTrumps</a:t>
            </a:r>
            <a:r>
              <a:rPr lang="en-NZ" sz="3200" b="1" dirty="0">
                <a:solidFill>
                  <a:srgbClr val="2A700F"/>
                </a:solidFill>
              </a:rPr>
              <a:t> …</a:t>
            </a:r>
            <a:r>
              <a:rPr lang="en-NZ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NZ" sz="3200" dirty="0"/>
              <a:t>the bid when you have no other choice</a:t>
            </a:r>
            <a:endParaRPr lang="en-NZ" dirty="0"/>
          </a:p>
          <a:p>
            <a:pPr>
              <a:buNone/>
            </a:pPr>
            <a:endParaRPr lang="en-NZ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endParaRPr lang="en-NZ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3618890"/>
            <a:ext cx="8136904" cy="175432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These are limit bids </a:t>
            </a:r>
          </a:p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… they are NOT FORCING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512" y="510530"/>
            <a:ext cx="8229600" cy="780696"/>
          </a:xfrm>
        </p:spPr>
        <p:txBody>
          <a:bodyPr>
            <a:normAutofit fontScale="90000"/>
          </a:bodyPr>
          <a:lstStyle/>
          <a:p>
            <a:pPr algn="ctr"/>
            <a:r>
              <a:rPr lang="en-NZ" sz="4400" b="1" dirty="0"/>
              <a:t>FIRST CHOICE:  Support Partner’s suit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864" y="1435242"/>
            <a:ext cx="8229600" cy="1754326"/>
          </a:xfrm>
        </p:spPr>
        <p:txBody>
          <a:bodyPr>
            <a:normAutofit/>
          </a:bodyPr>
          <a:lstStyle/>
          <a:p>
            <a:pPr marL="357188" indent="-357188"/>
            <a:r>
              <a:rPr lang="en-NZ" sz="3200" b="1" dirty="0"/>
              <a:t>Minimum</a:t>
            </a:r>
            <a:r>
              <a:rPr lang="en-NZ" sz="3200" dirty="0"/>
              <a:t> (6-9) … bid at the 2-level</a:t>
            </a:r>
          </a:p>
          <a:p>
            <a:pPr marL="357188" indent="-357188"/>
            <a:r>
              <a:rPr lang="en-NZ" sz="3200" b="1" dirty="0"/>
              <a:t>Nearly game </a:t>
            </a:r>
            <a:r>
              <a:rPr lang="en-NZ" sz="3200" dirty="0"/>
              <a:t>(10-12) … bid at the 3-level</a:t>
            </a:r>
          </a:p>
          <a:p>
            <a:pPr marL="357188" indent="-357188"/>
            <a:r>
              <a:rPr lang="en-NZ" sz="3200" b="1" dirty="0"/>
              <a:t>Game</a:t>
            </a:r>
            <a:r>
              <a:rPr lang="en-NZ" sz="3200" dirty="0"/>
              <a:t> (13+) … bid at the Game level</a:t>
            </a:r>
          </a:p>
          <a:p>
            <a:pPr>
              <a:buNone/>
            </a:pPr>
            <a:endParaRPr lang="en-NZ" dirty="0"/>
          </a:p>
          <a:p>
            <a:pPr>
              <a:buNone/>
            </a:pPr>
            <a:endParaRPr lang="en-NZ" dirty="0"/>
          </a:p>
          <a:p>
            <a:endParaRPr lang="en-NZ" dirty="0"/>
          </a:p>
          <a:p>
            <a:pPr>
              <a:buNone/>
            </a:pPr>
            <a:endParaRPr lang="en-NZ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3618890"/>
            <a:ext cx="8136904" cy="1754326"/>
          </a:xfrm>
          <a:prstGeom prst="rect">
            <a:avLst/>
          </a:prstGeom>
          <a:gradFill flip="none" rotWithShape="1">
            <a:gsLst>
              <a:gs pos="0">
                <a:srgbClr val="2A700F">
                  <a:tint val="66000"/>
                  <a:satMod val="160000"/>
                </a:srgbClr>
              </a:gs>
              <a:gs pos="50000">
                <a:srgbClr val="2A700F">
                  <a:tint val="44500"/>
                  <a:satMod val="160000"/>
                </a:srgbClr>
              </a:gs>
              <a:gs pos="100000">
                <a:srgbClr val="2A700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2A700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These are limit bids </a:t>
            </a:r>
          </a:p>
          <a:p>
            <a:pPr algn="ctr"/>
            <a:r>
              <a:rPr lang="en-NZ" sz="5400" b="1" dirty="0">
                <a:ln>
                  <a:solidFill>
                    <a:schemeClr val="tx1"/>
                  </a:solidFill>
                </a:ln>
                <a:solidFill>
                  <a:srgbClr val="2A700F"/>
                </a:solidFill>
                <a:latin typeface="+mj-lt"/>
              </a:rPr>
              <a:t>… they are NOT FORCING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igshoulders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9118</TotalTime>
  <Words>699</Words>
  <Application>Microsoft Office PowerPoint</Application>
  <PresentationFormat>On-screen Show (4:3)</PresentationFormat>
  <Paragraphs>267</Paragraphs>
  <Slides>24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Bigshoulders</vt:lpstr>
      <vt:lpstr>Calibri</vt:lpstr>
      <vt:lpstr>Gill Sans MT</vt:lpstr>
      <vt:lpstr>Wingdings 2</vt:lpstr>
      <vt:lpstr>Office Theme</vt:lpstr>
      <vt:lpstr>PowerPoint Presentation</vt:lpstr>
      <vt:lpstr>Lesson Three  Responder’s Limit Bids</vt:lpstr>
      <vt:lpstr>Ranking of the Suits</vt:lpstr>
      <vt:lpstr>Finding a Fit</vt:lpstr>
      <vt:lpstr>Basic Rules for Opening bids</vt:lpstr>
      <vt:lpstr>Basic Rules for Responder’s bids</vt:lpstr>
      <vt:lpstr>Basic Rules for Responder’s bids</vt:lpstr>
      <vt:lpstr>Responder’s Limit bids</vt:lpstr>
      <vt:lpstr>FIRST CHOICE:  Support Partner’s suit</vt:lpstr>
      <vt:lpstr>Partner Opens 1 … what do you bid?</vt:lpstr>
      <vt:lpstr>Partner Opens 1 … what do you bid?</vt:lpstr>
      <vt:lpstr>Partner Opens 1 … what do you bid?</vt:lpstr>
      <vt:lpstr>Can’t bid a suit ?  Bid NoTrumps</vt:lpstr>
      <vt:lpstr>Partner Opens 1 … what do you bid?</vt:lpstr>
      <vt:lpstr>Partner Opens 1 … what do you bid?</vt:lpstr>
      <vt:lpstr>Partner Opens 1 … what do you bid?</vt:lpstr>
      <vt:lpstr>Opener’s REBID after 2-level (6-9) raise</vt:lpstr>
      <vt:lpstr>Opener’s REBID after 3-level raise</vt:lpstr>
      <vt:lpstr>Opening – Responding - rebidding</vt:lpstr>
      <vt:lpstr>Opening – Responding - rebidding</vt:lpstr>
      <vt:lpstr>Opening – Responding - rebidding</vt:lpstr>
      <vt:lpstr>Opener’s REBID after 1NT response (6-9)</vt:lpstr>
      <vt:lpstr>Opener’s REBID after 2NT response (10-12)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Amanda Smith</dc:creator>
  <cp:lastModifiedBy>Douglas Russell</cp:lastModifiedBy>
  <cp:revision>263</cp:revision>
  <dcterms:created xsi:type="dcterms:W3CDTF">2013-02-20T01:53:33Z</dcterms:created>
  <dcterms:modified xsi:type="dcterms:W3CDTF">2023-12-04T01:20:11Z</dcterms:modified>
</cp:coreProperties>
</file>