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handoutMasterIdLst>
    <p:handoutMasterId r:id="rId22"/>
  </p:handoutMasterIdLst>
  <p:sldIdLst>
    <p:sldId id="463" r:id="rId2"/>
    <p:sldId id="419" r:id="rId3"/>
    <p:sldId id="420" r:id="rId4"/>
    <p:sldId id="421" r:id="rId5"/>
    <p:sldId id="422" r:id="rId6"/>
    <p:sldId id="423" r:id="rId7"/>
    <p:sldId id="424" r:id="rId8"/>
    <p:sldId id="426" r:id="rId9"/>
    <p:sldId id="428" r:id="rId10"/>
    <p:sldId id="430" r:id="rId11"/>
    <p:sldId id="458" r:id="rId12"/>
    <p:sldId id="459" r:id="rId13"/>
    <p:sldId id="460" r:id="rId14"/>
    <p:sldId id="435" r:id="rId15"/>
    <p:sldId id="436" r:id="rId16"/>
    <p:sldId id="437" r:id="rId17"/>
    <p:sldId id="438" r:id="rId18"/>
    <p:sldId id="457" r:id="rId19"/>
    <p:sldId id="464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3690369-EA61-4D28-ABAA-339CB8F82449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7E71328-DAE2-47C5-957A-12A4CF7223B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96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54AD07A-8AE9-4621-8908-CC63674184FC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141E241-F53C-41FE-9ADC-BC7D7146BCD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43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9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DF918310-8E32-44D9-A7D0-98FE8EB6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2" name="Picture 11" descr="NZ BRIDGE_logo1_tagline_.jpg">
            <a:extLst>
              <a:ext uri="{FF2B5EF4-FFF2-40B4-BE49-F238E27FC236}">
                <a16:creationId xmlns:a16="http://schemas.microsoft.com/office/drawing/2014/main" id="{12866200-2B4D-4185-99FE-EDD5D4EE5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7BB14766-940C-4D8F-AE91-439EFD13F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B9FEBD6F-74D7-4777-BA07-A610D79C3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3" name="Picture 12" descr="NZ BRIDGE_logo1_tagline_.jpg">
            <a:extLst>
              <a:ext uri="{FF2B5EF4-FFF2-40B4-BE49-F238E27FC236}">
                <a16:creationId xmlns:a16="http://schemas.microsoft.com/office/drawing/2014/main" id="{708690C1-AFF0-48FA-A7B8-CEBA393A2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42" y="36353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 descr="Untitled-4.jpg">
            <a:extLst>
              <a:ext uri="{FF2B5EF4-FFF2-40B4-BE49-F238E27FC236}">
                <a16:creationId xmlns:a16="http://schemas.microsoft.com/office/drawing/2014/main" id="{FD8DBC25-1B82-469A-B71B-DDFE2CDD2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5" name="Picture 14" descr="Untitled-4.jpg">
            <a:extLst>
              <a:ext uri="{FF2B5EF4-FFF2-40B4-BE49-F238E27FC236}">
                <a16:creationId xmlns:a16="http://schemas.microsoft.com/office/drawing/2014/main" id="{9A51BA8B-D3F5-417E-A8BA-F6250C66E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 descr="Untitled-4.jpg">
            <a:extLst>
              <a:ext uri="{FF2B5EF4-FFF2-40B4-BE49-F238E27FC236}">
                <a16:creationId xmlns:a16="http://schemas.microsoft.com/office/drawing/2014/main" id="{ED300A10-5C28-4B2D-952C-DE125ED0E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4B0A4F20-3B62-4CE6-92BC-3759C910D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2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581247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>
                <a:latin typeface="+mj-lt"/>
              </a:rPr>
              <a:t>© Copyright Reserved New Zealand Bridge Inc. 2015                                                                                                                           Prepared by Amanda Smith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4F15866-37D6-9754-A095-FA71C0F7163D}"/>
              </a:ext>
            </a:extLst>
          </p:cNvPr>
          <p:cNvSpPr txBox="1">
            <a:spLocks/>
          </p:cNvSpPr>
          <p:nvPr/>
        </p:nvSpPr>
        <p:spPr>
          <a:xfrm>
            <a:off x="2078423" y="4377680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NZ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name</a:t>
            </a:r>
            <a:endParaRPr kumimoji="0" lang="en-NZ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</a:t>
            </a:r>
            <a:r>
              <a:rPr kumimoji="0" lang="en-NZ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phone</a:t>
            </a:r>
            <a:endParaRPr kumimoji="0" lang="en-NZ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email</a:t>
            </a:r>
          </a:p>
        </p:txBody>
      </p:sp>
    </p:spTree>
    <p:extLst>
      <p:ext uri="{BB962C8B-B14F-4D97-AF65-F5344CB8AC3E}">
        <p14:creationId xmlns:p14="http://schemas.microsoft.com/office/powerpoint/2010/main" val="326226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82" y="1340768"/>
            <a:ext cx="8229600" cy="2736304"/>
          </a:xfrm>
        </p:spPr>
        <p:txBody>
          <a:bodyPr>
            <a:normAutofit/>
          </a:bodyPr>
          <a:lstStyle/>
          <a:p>
            <a:pPr marL="357188" indent="-357188">
              <a:tabLst>
                <a:tab pos="2152650" algn="l"/>
              </a:tabLst>
            </a:pPr>
            <a:r>
              <a:rPr lang="en-NZ" sz="2800" b="1" dirty="0">
                <a:solidFill>
                  <a:srgbClr val="FF0000"/>
                </a:solidFill>
              </a:rPr>
              <a:t>PASS</a:t>
            </a:r>
            <a:r>
              <a:rPr lang="en-NZ" sz="2800" b="1" dirty="0">
                <a:solidFill>
                  <a:srgbClr val="FF0000"/>
                </a:solidFill>
                <a:sym typeface="Symbol"/>
              </a:rPr>
              <a:t>	  0 – 13 points, 0-3 card support</a:t>
            </a:r>
          </a:p>
          <a:p>
            <a:pPr marL="357188" indent="-357188">
              <a:tabLst>
                <a:tab pos="2152650" algn="l"/>
              </a:tabLst>
            </a:pPr>
            <a:r>
              <a:rPr lang="en-NZ" sz="2800" dirty="0">
                <a:sym typeface="Symbol"/>
              </a:rPr>
              <a:t>3-level raise	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14-15 points, 2+ card support</a:t>
            </a:r>
          </a:p>
          <a:p>
            <a:pPr marL="357188" indent="-357188">
              <a:tabLst>
                <a:tab pos="2152650" algn="l"/>
              </a:tabLst>
            </a:pPr>
            <a:r>
              <a:rPr lang="en-NZ" sz="2800" dirty="0">
                <a:sym typeface="Symbol"/>
              </a:rPr>
              <a:t>GAME	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16+ points, 2+ card support</a:t>
            </a:r>
          </a:p>
          <a:p>
            <a:pPr marL="357188" indent="-357188">
              <a:tabLst>
                <a:tab pos="2152650" algn="l"/>
              </a:tabLst>
            </a:pPr>
            <a:r>
              <a:rPr lang="en-NZ" sz="2800" b="1" dirty="0">
                <a:solidFill>
                  <a:srgbClr val="FF0000"/>
                </a:solidFill>
                <a:sym typeface="Symbol"/>
              </a:rPr>
              <a:t>GAME 	  0+ points, 4+ card support</a:t>
            </a:r>
          </a:p>
          <a:p>
            <a:pPr marL="357188" indent="-357188">
              <a:tabLst>
                <a:tab pos="2152650" algn="l"/>
              </a:tabLst>
            </a:pPr>
            <a:r>
              <a:rPr lang="en-NZ" sz="2800" dirty="0">
                <a:sym typeface="Symbol"/>
              </a:rPr>
              <a:t>NEW SUIT</a:t>
            </a:r>
            <a:r>
              <a:rPr lang="en-NZ" sz="3200" dirty="0">
                <a:sym typeface="Symbol"/>
              </a:rPr>
              <a:t>	 </a:t>
            </a:r>
            <a:r>
              <a:rPr lang="en-NZ" sz="32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3200" dirty="0">
                <a:sym typeface="Symbol"/>
              </a:rPr>
              <a:t>16+ points, 6+ card suit of 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096687"/>
            <a:ext cx="8208912" cy="2062103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3200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2-level opening bids are </a:t>
            </a:r>
            <a:r>
              <a:rPr lang="en-NZ" sz="32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DISRUPTIVE</a:t>
            </a:r>
            <a:r>
              <a:rPr lang="en-NZ" sz="3200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 and are designed to make it hard for the opposition</a:t>
            </a:r>
            <a:br>
              <a:rPr lang="en-NZ" sz="3200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</a:br>
            <a:r>
              <a:rPr lang="en-NZ" sz="3200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Respond </a:t>
            </a:r>
            <a:r>
              <a:rPr lang="en-NZ" sz="32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ONLY</a:t>
            </a:r>
            <a:r>
              <a:rPr lang="en-NZ" sz="3200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 if you think there is a chance of reaching game or you have a 10+ card fit</a:t>
            </a:r>
            <a:endParaRPr lang="en-NZ" sz="2000" dirty="0">
              <a:ln>
                <a:solidFill>
                  <a:srgbClr val="2A700F"/>
                </a:solidFill>
              </a:ln>
              <a:solidFill>
                <a:srgbClr val="2A700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8836A5-1DB5-4BF6-BF8C-EB7C679E2B44}"/>
              </a:ext>
            </a:extLst>
          </p:cNvPr>
          <p:cNvSpPr txBox="1">
            <a:spLocks/>
          </p:cNvSpPr>
          <p:nvPr/>
        </p:nvSpPr>
        <p:spPr>
          <a:xfrm>
            <a:off x="457200" y="359658"/>
            <a:ext cx="8229600" cy="669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NZ" sz="3600" dirty="0"/>
              <a:t>Responses to 2-level Pre-emptive Opening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90337" cy="6336704"/>
          </a:xfrm>
        </p:spPr>
      </p:pic>
      <p:sp>
        <p:nvSpPr>
          <p:cNvPr id="5" name="TextBox 4"/>
          <p:cNvSpPr txBox="1"/>
          <p:nvPr/>
        </p:nvSpPr>
        <p:spPr>
          <a:xfrm>
            <a:off x="5436096" y="2263825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Pass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2348880"/>
            <a:ext cx="936104" cy="52322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2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</a:t>
            </a:r>
            <a:endParaRPr lang="en-NZ" sz="1400" dirty="0">
              <a:solidFill>
                <a:srgbClr val="FF0000"/>
              </a:solidFill>
            </a:endParaRPr>
          </a:p>
        </p:txBody>
      </p:sp>
      <p:pic>
        <p:nvPicPr>
          <p:cNvPr id="8" name="Content Placeholder 3" descr="Lesson 8 - Board 2.JPG">
            <a:extLst>
              <a:ext uri="{FF2B5EF4-FFF2-40B4-BE49-F238E27FC236}">
                <a16:creationId xmlns:a16="http://schemas.microsoft.com/office/drawing/2014/main" id="{23C6D8C1-DAB4-497B-8FD3-F23BDEDB28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9" name="Content Placeholder 3" descr="Lesson 8 - Board 2.JPG">
            <a:extLst>
              <a:ext uri="{FF2B5EF4-FFF2-40B4-BE49-F238E27FC236}">
                <a16:creationId xmlns:a16="http://schemas.microsoft.com/office/drawing/2014/main" id="{31F1C222-DFAD-489E-90E7-E1E5B3EC6C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7568" b="67336"/>
          <a:stretch>
            <a:fillRect/>
          </a:stretch>
        </p:blipFill>
        <p:spPr>
          <a:xfrm>
            <a:off x="0" y="-27384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27F268-6F7A-459F-9A06-D828ED9D0633}"/>
              </a:ext>
            </a:extLst>
          </p:cNvPr>
          <p:cNvSpPr txBox="1"/>
          <p:nvPr/>
        </p:nvSpPr>
        <p:spPr>
          <a:xfrm>
            <a:off x="2752544" y="2924944"/>
            <a:ext cx="3685245" cy="1384995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Less than 14 points</a:t>
            </a:r>
          </a:p>
          <a:p>
            <a:pPr algn="ctr"/>
            <a:r>
              <a:rPr lang="en-NZ" sz="2800" dirty="0"/>
              <a:t>Now very hard for West to bid 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0F6C58-6FF9-44EA-87D4-8B8163C9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Pre-empts</a:t>
            </a:r>
            <a:br>
              <a:rPr lang="en-NZ" sz="2800" b="1" dirty="0">
                <a:solidFill>
                  <a:schemeClr val="bg1"/>
                </a:solidFill>
              </a:rPr>
            </a:br>
            <a:r>
              <a:rPr lang="en-NZ" sz="2800" dirty="0">
                <a:solidFill>
                  <a:schemeClr val="bg1"/>
                </a:solidFill>
              </a:rPr>
              <a:t>Weak 2</a:t>
            </a:r>
            <a:endParaRPr lang="en-NZ" sz="2800" b="1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86752A-598C-4EBF-8302-1BC2C4508CD8}"/>
              </a:ext>
            </a:extLst>
          </p:cNvPr>
          <p:cNvGrpSpPr/>
          <p:nvPr/>
        </p:nvGrpSpPr>
        <p:grpSpPr>
          <a:xfrm>
            <a:off x="2877712" y="5910613"/>
            <a:ext cx="1014436" cy="400110"/>
            <a:chOff x="2949572" y="5908740"/>
            <a:chExt cx="1014436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CD0A66-F477-4BAB-93FC-1BB68EE4243C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FA2890-2169-4AF3-AB1A-E359B905283A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EAA9798A-0DDD-4517-A523-88DE21E7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81952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122100-5A09-428B-95B0-2111E5DC2254}"/>
              </a:ext>
            </a:extLst>
          </p:cNvPr>
          <p:cNvSpPr/>
          <p:nvPr/>
        </p:nvSpPr>
        <p:spPr>
          <a:xfrm>
            <a:off x="2530669" y="1003762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629BCB-2450-4CB5-81B5-862F4BF8B06B}"/>
              </a:ext>
            </a:extLst>
          </p:cNvPr>
          <p:cNvSpPr/>
          <p:nvPr/>
        </p:nvSpPr>
        <p:spPr>
          <a:xfrm>
            <a:off x="425953" y="3421927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977D3B-BB3D-4A88-A800-6A444055E051}"/>
              </a:ext>
            </a:extLst>
          </p:cNvPr>
          <p:cNvSpPr/>
          <p:nvPr/>
        </p:nvSpPr>
        <p:spPr>
          <a:xfrm>
            <a:off x="6979238" y="3435816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580112" y="22768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3</a:t>
            </a:r>
            <a:r>
              <a:rPr lang="en-NZ" dirty="0">
                <a:sym typeface="Symbol"/>
              </a:rPr>
              <a:t></a:t>
            </a:r>
            <a:endParaRPr lang="en-NZ" dirty="0"/>
          </a:p>
        </p:txBody>
      </p:sp>
      <p:pic>
        <p:nvPicPr>
          <p:cNvPr id="12" name="Content Placeholder 3" descr="Lesson 8 - Board 2.JPG">
            <a:extLst>
              <a:ext uri="{FF2B5EF4-FFF2-40B4-BE49-F238E27FC236}">
                <a16:creationId xmlns:a16="http://schemas.microsoft.com/office/drawing/2014/main" id="{6B2E9D9C-7800-46DF-B8E0-AB06E68C9E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13" name="Content Placeholder 3" descr="Lesson 8 - Board 2.JPG">
            <a:extLst>
              <a:ext uri="{FF2B5EF4-FFF2-40B4-BE49-F238E27FC236}">
                <a16:creationId xmlns:a16="http://schemas.microsoft.com/office/drawing/2014/main" id="{8D2872C1-309B-4D78-ADA1-EB3508FC1B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7568" b="67336"/>
          <a:stretch>
            <a:fillRect/>
          </a:stretch>
        </p:blipFill>
        <p:spPr>
          <a:xfrm>
            <a:off x="0" y="-27384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6D625F-1941-4FB9-8485-DF5E469866B6}"/>
              </a:ext>
            </a:extLst>
          </p:cNvPr>
          <p:cNvSpPr txBox="1"/>
          <p:nvPr/>
        </p:nvSpPr>
        <p:spPr>
          <a:xfrm>
            <a:off x="2752544" y="2924944"/>
            <a:ext cx="3685245" cy="1384995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14-15 points</a:t>
            </a:r>
          </a:p>
          <a:p>
            <a:pPr algn="ctr"/>
            <a:r>
              <a:rPr lang="en-NZ" sz="2800" dirty="0"/>
              <a:t>We have a FIT</a:t>
            </a:r>
          </a:p>
          <a:p>
            <a:pPr algn="ctr"/>
            <a:r>
              <a:rPr lang="en-NZ" sz="2800" dirty="0"/>
              <a:t>Invite partner to GAME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C26665-91EF-4A19-8E52-189CC3EA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Pre-empts</a:t>
            </a:r>
            <a:br>
              <a:rPr lang="en-NZ" sz="2800" b="1" dirty="0">
                <a:solidFill>
                  <a:schemeClr val="bg1"/>
                </a:solidFill>
              </a:rPr>
            </a:br>
            <a:r>
              <a:rPr lang="en-NZ" sz="2800" dirty="0">
                <a:solidFill>
                  <a:schemeClr val="bg1"/>
                </a:solidFill>
              </a:rPr>
              <a:t>Weak 2</a:t>
            </a:r>
            <a:endParaRPr lang="en-NZ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B11549-D369-451E-8B6B-54F3A337D526}"/>
              </a:ext>
            </a:extLst>
          </p:cNvPr>
          <p:cNvGrpSpPr/>
          <p:nvPr/>
        </p:nvGrpSpPr>
        <p:grpSpPr>
          <a:xfrm>
            <a:off x="2877712" y="5885395"/>
            <a:ext cx="1014436" cy="400110"/>
            <a:chOff x="2949572" y="5908740"/>
            <a:chExt cx="1014436" cy="4001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D1DC58-16AC-4459-B758-46C03BAA2BAE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89DF26-5969-4403-BFE2-56CD50EC2E44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6E837506-34FC-4606-9828-775728AC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67663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57E9D8-F53F-44AD-B3E1-0CE7ADD72E69}"/>
              </a:ext>
            </a:extLst>
          </p:cNvPr>
          <p:cNvSpPr/>
          <p:nvPr/>
        </p:nvSpPr>
        <p:spPr>
          <a:xfrm>
            <a:off x="2536202" y="1000447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4FB5CC-D3E4-4B40-936A-9E19A32DAD1D}"/>
              </a:ext>
            </a:extLst>
          </p:cNvPr>
          <p:cNvSpPr/>
          <p:nvPr/>
        </p:nvSpPr>
        <p:spPr>
          <a:xfrm>
            <a:off x="417197" y="3432477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70D012-E422-4DB3-8184-F7672C3602F7}"/>
              </a:ext>
            </a:extLst>
          </p:cNvPr>
          <p:cNvSpPr/>
          <p:nvPr/>
        </p:nvSpPr>
        <p:spPr>
          <a:xfrm>
            <a:off x="6970482" y="3446366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9301" y="246677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latin typeface="+mj-lt"/>
              </a:rPr>
              <a:t>4</a:t>
            </a:r>
            <a:r>
              <a:rPr lang="en-NZ" sz="3600" b="1" dirty="0">
                <a:latin typeface="+mj-lt"/>
                <a:sym typeface="Symbol"/>
              </a:rPr>
              <a:t></a:t>
            </a:r>
            <a:endParaRPr lang="en-NZ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42900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NZ" b="1" dirty="0">
                <a:latin typeface="+mj-lt"/>
              </a:rPr>
              <a:t>16 points</a:t>
            </a:r>
          </a:p>
          <a:p>
            <a:pPr algn="just"/>
            <a:r>
              <a:rPr lang="en-NZ" b="1" dirty="0">
                <a:latin typeface="+mj-lt"/>
              </a:rPr>
              <a:t>2-card support … WE HAVE A FIT</a:t>
            </a:r>
          </a:p>
          <a:p>
            <a:pPr algn="just"/>
            <a:r>
              <a:rPr lang="en-NZ" b="1" dirty="0">
                <a:latin typeface="+mj-lt"/>
              </a:rPr>
              <a:t>Bid to GAME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172575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5"/>
            <a:ext cx="2600325" cy="2760328"/>
          </a:xfrm>
          <a:prstGeom prst="rect">
            <a:avLst/>
          </a:prstGeom>
        </p:spPr>
      </p:pic>
      <p:pic>
        <p:nvPicPr>
          <p:cNvPr id="17" name="Content Placeholder 3" descr="Lesson 8 - Board 2.JPG"/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7020272" y="4846126"/>
            <a:ext cx="2133553" cy="1463194"/>
          </a:xfrm>
          <a:prstGeom prst="rect">
            <a:avLst/>
          </a:prstGeom>
          <a:ln>
            <a:noFill/>
          </a:ln>
        </p:spPr>
      </p:pic>
      <p:pic>
        <p:nvPicPr>
          <p:cNvPr id="18" name="Content Placeholder 3" descr="Lesson 8 - Board 2.JPG"/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0" y="0"/>
            <a:ext cx="1745041" cy="1412776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3789C4-4E40-483D-BF90-B2D4AA98DE9A}"/>
              </a:ext>
            </a:extLst>
          </p:cNvPr>
          <p:cNvSpPr txBox="1"/>
          <p:nvPr/>
        </p:nvSpPr>
        <p:spPr>
          <a:xfrm>
            <a:off x="5572964" y="228092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4</a:t>
            </a:r>
            <a:r>
              <a:rPr lang="en-NZ" dirty="0">
                <a:sym typeface="Symbol"/>
              </a:rPr>
              <a:t></a:t>
            </a:r>
            <a:endParaRPr lang="en-NZ" dirty="0"/>
          </a:p>
        </p:txBody>
      </p:sp>
      <p:pic>
        <p:nvPicPr>
          <p:cNvPr id="16" name="Content Placeholder 3" descr="Lesson 8 - Board 2.JPG">
            <a:extLst>
              <a:ext uri="{FF2B5EF4-FFF2-40B4-BE49-F238E27FC236}">
                <a16:creationId xmlns:a16="http://schemas.microsoft.com/office/drawing/2014/main" id="{DBA6B7F1-B5B7-4CD6-9BC2-202ADD61E3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19" name="Content Placeholder 3" descr="Lesson 8 - Board 2.JPG">
            <a:extLst>
              <a:ext uri="{FF2B5EF4-FFF2-40B4-BE49-F238E27FC236}">
                <a16:creationId xmlns:a16="http://schemas.microsoft.com/office/drawing/2014/main" id="{8EB193A0-06D4-4A1E-944F-2210494E78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0" y="-27384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4F9740-C0FC-4BC3-A329-35C708A0BDFE}"/>
              </a:ext>
            </a:extLst>
          </p:cNvPr>
          <p:cNvSpPr txBox="1"/>
          <p:nvPr/>
        </p:nvSpPr>
        <p:spPr>
          <a:xfrm>
            <a:off x="2750053" y="2838721"/>
            <a:ext cx="3685245" cy="1384995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NZ" sz="2800" dirty="0"/>
              <a:t>Put West to the guess</a:t>
            </a:r>
          </a:p>
          <a:p>
            <a:pPr algn="just">
              <a:buNone/>
            </a:pPr>
            <a:r>
              <a:rPr lang="en-NZ" sz="2800" dirty="0"/>
              <a:t>We have a 10-card FIT</a:t>
            </a:r>
          </a:p>
          <a:p>
            <a:pPr algn="just">
              <a:buNone/>
            </a:pPr>
            <a:r>
              <a:rPr lang="en-NZ" sz="2800" dirty="0"/>
              <a:t>Bid to GAME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259632" y="1196752"/>
            <a:ext cx="72008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608A9635-0A7F-4C43-B133-A41081EA5FE5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187220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NZ" sz="2800">
                <a:solidFill>
                  <a:schemeClr val="bg1"/>
                </a:solidFill>
              </a:rPr>
              <a:t>Pre-empts</a:t>
            </a:r>
            <a:br>
              <a:rPr lang="en-NZ" sz="2800">
                <a:solidFill>
                  <a:schemeClr val="bg1"/>
                </a:solidFill>
              </a:rPr>
            </a:br>
            <a:r>
              <a:rPr lang="en-NZ" sz="2800">
                <a:solidFill>
                  <a:schemeClr val="bg1"/>
                </a:solidFill>
              </a:rPr>
              <a:t>Weak 2</a:t>
            </a:r>
            <a:endParaRPr lang="en-NZ" sz="28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D26CF4-9E94-4F02-B66A-6CBF2E263C8C}"/>
              </a:ext>
            </a:extLst>
          </p:cNvPr>
          <p:cNvGrpSpPr/>
          <p:nvPr/>
        </p:nvGrpSpPr>
        <p:grpSpPr>
          <a:xfrm>
            <a:off x="2771800" y="5876739"/>
            <a:ext cx="1014436" cy="400110"/>
            <a:chOff x="2949572" y="5908740"/>
            <a:chExt cx="1014436" cy="4001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9277DC-1B3C-4A0B-BB5E-F6709309F609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60B77F-A048-4836-A2D6-1F36B407065C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97D05BC-19D8-48BD-83AE-7A3748C1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78" y="1767663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8AB80CB-0979-40F5-83D9-0711AE9B45E0}"/>
              </a:ext>
            </a:extLst>
          </p:cNvPr>
          <p:cNvSpPr/>
          <p:nvPr/>
        </p:nvSpPr>
        <p:spPr>
          <a:xfrm>
            <a:off x="2536202" y="1000447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AAF4E1-B7AA-49C2-BE7E-4055A01AC4CF}"/>
              </a:ext>
            </a:extLst>
          </p:cNvPr>
          <p:cNvSpPr/>
          <p:nvPr/>
        </p:nvSpPr>
        <p:spPr>
          <a:xfrm>
            <a:off x="394310" y="4198395"/>
            <a:ext cx="2160793" cy="38273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90DFB5-1BFF-4347-9965-96708BE29EDA}"/>
              </a:ext>
            </a:extLst>
          </p:cNvPr>
          <p:cNvSpPr/>
          <p:nvPr/>
        </p:nvSpPr>
        <p:spPr>
          <a:xfrm>
            <a:off x="6970482" y="3446366"/>
            <a:ext cx="2160793" cy="414682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0931" y="297484"/>
            <a:ext cx="2555776" cy="147732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What does West do?</a:t>
            </a:r>
          </a:p>
          <a:p>
            <a:pPr algn="ctr"/>
            <a:r>
              <a:rPr lang="en-NZ" b="1" dirty="0"/>
              <a:t>PASS?</a:t>
            </a:r>
          </a:p>
          <a:p>
            <a:pPr algn="ctr"/>
            <a:r>
              <a:rPr lang="en-NZ" b="1" dirty="0"/>
              <a:t>5 Hearts?</a:t>
            </a:r>
          </a:p>
          <a:p>
            <a:pPr algn="ctr"/>
            <a:r>
              <a:rPr lang="en-NZ" b="1" dirty="0"/>
              <a:t>Double?</a:t>
            </a:r>
          </a:p>
          <a:p>
            <a:pPr algn="ctr"/>
            <a:r>
              <a:rPr lang="en-NZ" b="1" dirty="0"/>
              <a:t>They have to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uiExpand="1" build="p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70" y="1660240"/>
            <a:ext cx="8229600" cy="3744416"/>
          </a:xfrm>
        </p:spPr>
        <p:txBody>
          <a:bodyPr>
            <a:normAutofit fontScale="92500"/>
          </a:bodyPr>
          <a:lstStyle/>
          <a:p>
            <a:r>
              <a:rPr lang="en-NZ" sz="2800" dirty="0"/>
              <a:t>3</a:t>
            </a:r>
            <a:r>
              <a:rPr lang="en-NZ" sz="2800" dirty="0">
                <a:sym typeface="Symbol"/>
              </a:rPr>
              <a:t>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6 – 10 points with a GOOD </a:t>
            </a:r>
            <a:r>
              <a:rPr lang="en-NZ" sz="2800" b="1" dirty="0">
                <a:sym typeface="Symbol"/>
              </a:rPr>
              <a:t>7</a:t>
            </a:r>
            <a:r>
              <a:rPr lang="en-NZ" sz="2800" dirty="0">
                <a:sym typeface="Symbol"/>
              </a:rPr>
              <a:t>-card club suit</a:t>
            </a:r>
          </a:p>
          <a:p>
            <a:r>
              <a:rPr lang="en-NZ" sz="2800" dirty="0"/>
              <a:t>3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 </a:t>
            </a:r>
            <a:r>
              <a:rPr lang="en-NZ" sz="2800" dirty="0">
                <a:sym typeface="Symbol"/>
              </a:rPr>
              <a:t>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6 – 10 points with a GOOD </a:t>
            </a:r>
            <a:r>
              <a:rPr lang="en-NZ" sz="2800" b="1" dirty="0">
                <a:sym typeface="Symbol"/>
              </a:rPr>
              <a:t>7</a:t>
            </a:r>
            <a:r>
              <a:rPr lang="en-NZ" sz="2800" dirty="0">
                <a:sym typeface="Symbol"/>
              </a:rPr>
              <a:t>-card diamond suit</a:t>
            </a:r>
          </a:p>
          <a:p>
            <a:r>
              <a:rPr lang="en-NZ" sz="2800" dirty="0">
                <a:sym typeface="Symbol"/>
              </a:rPr>
              <a:t>3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2800" dirty="0">
                <a:sym typeface="Symbol"/>
              </a:rPr>
              <a:t> 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6 – 10 points with a GOOD </a:t>
            </a:r>
            <a:r>
              <a:rPr lang="en-NZ" sz="2800" b="1" dirty="0">
                <a:sym typeface="Symbol"/>
              </a:rPr>
              <a:t>7</a:t>
            </a:r>
            <a:r>
              <a:rPr lang="en-NZ" sz="2800" dirty="0">
                <a:sym typeface="Symbol"/>
              </a:rPr>
              <a:t>-card heart suit</a:t>
            </a:r>
            <a:endParaRPr lang="en-NZ" sz="2800" dirty="0">
              <a:solidFill>
                <a:srgbClr val="FF0000"/>
              </a:solidFill>
              <a:sym typeface="Symbol"/>
            </a:endParaRPr>
          </a:p>
          <a:p>
            <a:r>
              <a:rPr lang="en-NZ" sz="2800" dirty="0">
                <a:sym typeface="Symbol"/>
              </a:rPr>
              <a:t>3 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6 – 10 points with a GOOD </a:t>
            </a:r>
            <a:r>
              <a:rPr lang="en-NZ" sz="2800" b="1" dirty="0">
                <a:sym typeface="Symbol"/>
              </a:rPr>
              <a:t>7</a:t>
            </a:r>
            <a:r>
              <a:rPr lang="en-NZ" sz="2800" dirty="0">
                <a:sym typeface="Symbol"/>
              </a:rPr>
              <a:t>-card spade suit</a:t>
            </a:r>
          </a:p>
          <a:p>
            <a:endParaRPr lang="en-NZ" sz="1100" dirty="0">
              <a:sym typeface="Symbol"/>
            </a:endParaRPr>
          </a:p>
          <a:p>
            <a:pPr algn="ctr">
              <a:buNone/>
            </a:pPr>
            <a:r>
              <a:rPr lang="en-NZ" sz="2800" b="1" dirty="0">
                <a:sym typeface="Symbol"/>
              </a:rPr>
              <a:t>A GOOD suit is a suit with 2+ honours in the suit </a:t>
            </a:r>
          </a:p>
          <a:p>
            <a:pPr algn="ctr">
              <a:buNone/>
            </a:pPr>
            <a:endParaRPr lang="en-NZ" sz="900" dirty="0">
              <a:sym typeface="Symbol"/>
            </a:endParaRPr>
          </a:p>
          <a:p>
            <a:pPr algn="ctr">
              <a:buNone/>
            </a:pPr>
            <a:r>
              <a:rPr lang="en-NZ" sz="2800" dirty="0">
                <a:sym typeface="Symbol"/>
              </a:rPr>
              <a:t>Once you have opened with a pre-empt you will </a:t>
            </a:r>
            <a:r>
              <a:rPr lang="en-NZ" sz="2800" b="1" dirty="0">
                <a:solidFill>
                  <a:srgbClr val="FF0000"/>
                </a:solidFill>
                <a:sym typeface="Symbol"/>
              </a:rPr>
              <a:t>RARELY</a:t>
            </a:r>
            <a:r>
              <a:rPr lang="en-NZ" sz="2800" b="1" dirty="0">
                <a:sym typeface="Symbol"/>
              </a:rPr>
              <a:t> </a:t>
            </a:r>
            <a:r>
              <a:rPr lang="en-NZ" sz="2800" dirty="0">
                <a:sym typeface="Symbol"/>
              </a:rPr>
              <a:t>bid again … you have JUST one shot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7882C6-7676-4542-839D-D78E0570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63" y="28918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800" b="1" dirty="0"/>
              <a:t>OPENING BIDS </a:t>
            </a:r>
            <a:r>
              <a:rPr lang="en-NZ" sz="4800" dirty="0"/>
              <a:t>at the </a:t>
            </a:r>
            <a:r>
              <a:rPr lang="en-NZ" sz="4800" b="1" dirty="0"/>
              <a:t>3-level</a:t>
            </a:r>
            <a:br>
              <a:rPr lang="en-NZ" sz="4800" b="1" dirty="0"/>
            </a:br>
            <a:r>
              <a:rPr lang="en-NZ" sz="4800" b="1" dirty="0"/>
              <a:t>(Pre-emptive bid)</a:t>
            </a:r>
          </a:p>
        </p:txBody>
      </p:sp>
      <p:pic>
        <p:nvPicPr>
          <p:cNvPr id="10" name="Picture 4" descr="New tag icon Royalty Free Vector Image - VectorStock">
            <a:extLst>
              <a:ext uri="{FF2B5EF4-FFF2-40B4-BE49-F238E27FC236}">
                <a16:creationId xmlns:a16="http://schemas.microsoft.com/office/drawing/2014/main" id="{FAC9AF50-BF24-4AB0-A18A-32EA65517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26" b="80278" l="9500" r="82500">
                        <a14:foregroundMark x1="29400" y1="52685" x2="54500" y2="65926"/>
                        <a14:foregroundMark x1="17500" y1="53796" x2="74500" y2="31944"/>
                        <a14:foregroundMark x1="45600" y1="25000" x2="48200" y2="25000"/>
                        <a14:foregroundMark x1="33000" y1="37222" x2="65800" y2="67037"/>
                        <a14:foregroundMark x1="76300" y1="30278" x2="47100" y2="41296"/>
                        <a14:foregroundMark x1="47100" y1="41296" x2="35100" y2="49907"/>
                        <a14:foregroundMark x1="38100" y1="28056" x2="70000" y2="30926"/>
                        <a14:foregroundMark x1="70000" y1="30926" x2="79000" y2="53796"/>
                        <a14:foregroundMark x1="40200" y1="78333" x2="60500" y2="77778"/>
                        <a14:foregroundMark x1="84900" y1="48519" x2="68500" y2="24074"/>
                        <a14:foregroundMark x1="68500" y1="24074" x2="37800" y2="18426"/>
                        <a14:foregroundMark x1="18100" y1="37963" x2="13900" y2="52963"/>
                        <a14:foregroundMark x1="82500" y1="43241" x2="82000" y2="57315"/>
                        <a14:foregroundMark x1="73300" y1="44630" x2="9500" y2="50741"/>
                        <a14:foregroundMark x1="23500" y1="65370" x2="55100" y2="55833"/>
                        <a14:foregroundMark x1="55100" y1="55833" x2="69400" y2="42130"/>
                        <a14:foregroundMark x1="22900" y1="46852" x2="31200" y2="67593"/>
                        <a14:foregroundMark x1="42600" y1="42407" x2="41400" y2="58426"/>
                        <a14:foregroundMark x1="33300" y1="46296" x2="38400" y2="61204"/>
                        <a14:foregroundMark x1="29400" y1="45741" x2="43200" y2="42407"/>
                        <a14:foregroundMark x1="42900" y1="42407" x2="66400" y2="44630"/>
                        <a14:foregroundMark x1="36600" y1="44630" x2="52700" y2="40463"/>
                        <a14:foregroundMark x1="44100" y1="40741" x2="53000" y2="37685"/>
                        <a14:foregroundMark x1="61700" y1="35833" x2="72100" y2="44352"/>
                        <a14:foregroundMark x1="71200" y1="49352" x2="72400" y2="46296"/>
                        <a14:foregroundMark x1="36900" y1="80278" x2="58700" y2="78889"/>
                        <a14:foregroundMark x1="17500" y1="58426" x2="37800" y2="7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6" t="13653" r="11523" b="18077"/>
          <a:stretch/>
        </p:blipFill>
        <p:spPr bwMode="auto">
          <a:xfrm>
            <a:off x="179512" y="548291"/>
            <a:ext cx="112030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8EB4AD-A138-48A4-8793-6A227D0CDDDE}"/>
              </a:ext>
            </a:extLst>
          </p:cNvPr>
          <p:cNvSpPr txBox="1"/>
          <p:nvPr/>
        </p:nvSpPr>
        <p:spPr>
          <a:xfrm>
            <a:off x="395536" y="5160094"/>
            <a:ext cx="8208912" cy="107721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32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These bids are DISRUPTIVE … we want to make it hard for the opposition to bid !</a:t>
            </a:r>
            <a:endParaRPr lang="en-NZ" dirty="0">
              <a:ln>
                <a:solidFill>
                  <a:srgbClr val="2A700F"/>
                </a:solidFill>
              </a:ln>
              <a:solidFill>
                <a:srgbClr val="2A70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448272"/>
          </a:xfrm>
        </p:spPr>
        <p:txBody>
          <a:bodyPr>
            <a:normAutofit/>
          </a:bodyPr>
          <a:lstStyle/>
          <a:p>
            <a:pPr marL="357188" indent="-357188">
              <a:tabLst>
                <a:tab pos="2062163" algn="l"/>
              </a:tabLst>
            </a:pPr>
            <a:r>
              <a:rPr lang="en-NZ" sz="3200" b="1" dirty="0">
                <a:solidFill>
                  <a:srgbClr val="FF0000"/>
                </a:solidFill>
              </a:rPr>
              <a:t>PASS</a:t>
            </a:r>
            <a:r>
              <a:rPr lang="en-NZ" sz="3200" b="1" dirty="0">
                <a:solidFill>
                  <a:srgbClr val="FF0000"/>
                </a:solidFill>
                <a:sym typeface="Symbol"/>
              </a:rPr>
              <a:t>	  0 – 14 points, 0-2 card support</a:t>
            </a:r>
          </a:p>
          <a:p>
            <a:pPr marL="357188" indent="-357188">
              <a:tabLst>
                <a:tab pos="2062163" algn="l"/>
              </a:tabLst>
            </a:pPr>
            <a:r>
              <a:rPr lang="en-NZ" sz="3200" dirty="0">
                <a:sym typeface="Symbol"/>
              </a:rPr>
              <a:t>GAME	 </a:t>
            </a:r>
            <a:r>
              <a:rPr lang="en-NZ" sz="32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3200" dirty="0">
                <a:sym typeface="Symbol"/>
              </a:rPr>
              <a:t>15+ points, 1+ card support</a:t>
            </a:r>
          </a:p>
          <a:p>
            <a:pPr marL="357188" indent="-357188">
              <a:tabLst>
                <a:tab pos="2062163" algn="l"/>
              </a:tabLst>
            </a:pPr>
            <a:r>
              <a:rPr lang="en-NZ" sz="3200" b="1" dirty="0">
                <a:solidFill>
                  <a:srgbClr val="FF0000"/>
                </a:solidFill>
                <a:sym typeface="Symbol"/>
              </a:rPr>
              <a:t>GAME 	  0+ points, 3+ card support</a:t>
            </a:r>
          </a:p>
          <a:p>
            <a:pPr marL="357188" indent="-357188">
              <a:tabLst>
                <a:tab pos="2062163" algn="l"/>
              </a:tabLst>
            </a:pPr>
            <a:r>
              <a:rPr lang="en-NZ" sz="2800" dirty="0">
                <a:sym typeface="Symbol"/>
              </a:rPr>
              <a:t>NEW SUIT</a:t>
            </a:r>
            <a:r>
              <a:rPr lang="en-NZ" sz="3200" dirty="0">
                <a:sym typeface="Symbol"/>
              </a:rPr>
              <a:t>	 </a:t>
            </a:r>
            <a:r>
              <a:rPr lang="en-NZ" sz="32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3200" dirty="0">
                <a:sym typeface="Symbol"/>
              </a:rPr>
              <a:t>16+ points, 6+ card suit of own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179AEA-302E-4D43-86EF-CB5BEB3AF560}"/>
              </a:ext>
            </a:extLst>
          </p:cNvPr>
          <p:cNvSpPr txBox="1">
            <a:spLocks/>
          </p:cNvSpPr>
          <p:nvPr/>
        </p:nvSpPr>
        <p:spPr>
          <a:xfrm>
            <a:off x="457200" y="359658"/>
            <a:ext cx="8229600" cy="669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NZ" sz="3600" dirty="0"/>
              <a:t>Responses to 3-level Pre-emptive Opening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B39B4-6246-4F7F-B105-E10B1CD682B1}"/>
              </a:ext>
            </a:extLst>
          </p:cNvPr>
          <p:cNvSpPr txBox="1"/>
          <p:nvPr/>
        </p:nvSpPr>
        <p:spPr>
          <a:xfrm>
            <a:off x="251520" y="3933056"/>
            <a:ext cx="8640960" cy="2062103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3200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3-level opening bids are </a:t>
            </a:r>
            <a:r>
              <a:rPr lang="en-NZ" sz="32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DISRUPTIVE</a:t>
            </a:r>
            <a:r>
              <a:rPr lang="en-NZ" sz="3200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 and are designed to make it hard for the opposition</a:t>
            </a:r>
            <a:br>
              <a:rPr lang="en-NZ" sz="3200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</a:br>
            <a:r>
              <a:rPr lang="en-NZ" sz="3200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Respond </a:t>
            </a:r>
            <a:r>
              <a:rPr lang="en-NZ" sz="32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ONLY</a:t>
            </a:r>
            <a:r>
              <a:rPr lang="en-NZ" sz="3200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 if you think there is a chance of reaching game or you have a 10+ card fit</a:t>
            </a:r>
            <a:endParaRPr lang="en-NZ" sz="2000" dirty="0">
              <a:ln>
                <a:solidFill>
                  <a:srgbClr val="2A700F"/>
                </a:solidFill>
              </a:ln>
              <a:solidFill>
                <a:srgbClr val="2A70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89" y="2060848"/>
            <a:ext cx="8229600" cy="2304256"/>
          </a:xfrm>
        </p:spPr>
        <p:txBody>
          <a:bodyPr>
            <a:normAutofit fontScale="70000" lnSpcReduction="20000"/>
          </a:bodyPr>
          <a:lstStyle/>
          <a:p>
            <a:r>
              <a:rPr lang="en-NZ" sz="3600" dirty="0">
                <a:sym typeface="Symbol"/>
              </a:rPr>
              <a:t>4</a:t>
            </a:r>
            <a:r>
              <a:rPr lang="en-NZ" sz="3600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3600" dirty="0">
                <a:sym typeface="Symbol"/>
              </a:rPr>
              <a:t>  </a:t>
            </a:r>
            <a:r>
              <a:rPr lang="en-NZ" sz="36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3600" dirty="0">
                <a:sym typeface="Symbol"/>
              </a:rPr>
              <a:t>6 – 10 points with a GOOD </a:t>
            </a:r>
            <a:r>
              <a:rPr lang="en-NZ" sz="3600" b="1" dirty="0">
                <a:sym typeface="Symbol"/>
              </a:rPr>
              <a:t>8-</a:t>
            </a:r>
            <a:r>
              <a:rPr lang="en-NZ" sz="3600" dirty="0">
                <a:sym typeface="Symbol"/>
              </a:rPr>
              <a:t>card heart suit</a:t>
            </a:r>
            <a:endParaRPr lang="en-NZ" sz="3600" dirty="0">
              <a:solidFill>
                <a:srgbClr val="FF0000"/>
              </a:solidFill>
              <a:sym typeface="Symbol"/>
            </a:endParaRPr>
          </a:p>
          <a:p>
            <a:r>
              <a:rPr lang="en-NZ" sz="3600" dirty="0">
                <a:sym typeface="Symbol"/>
              </a:rPr>
              <a:t>4  </a:t>
            </a:r>
            <a:r>
              <a:rPr lang="en-NZ" sz="36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3600" dirty="0">
                <a:sym typeface="Symbol"/>
              </a:rPr>
              <a:t>6 – 10 points with a GOOD </a:t>
            </a:r>
            <a:r>
              <a:rPr lang="en-NZ" sz="3600" b="1" dirty="0">
                <a:sym typeface="Symbol"/>
              </a:rPr>
              <a:t>8-</a:t>
            </a:r>
            <a:r>
              <a:rPr lang="en-NZ" sz="3600" dirty="0">
                <a:sym typeface="Symbol"/>
              </a:rPr>
              <a:t>card spade suit</a:t>
            </a:r>
          </a:p>
          <a:p>
            <a:endParaRPr lang="en-NZ" sz="1100" dirty="0">
              <a:sym typeface="Symbol"/>
            </a:endParaRPr>
          </a:p>
          <a:p>
            <a:pPr algn="ctr">
              <a:buNone/>
            </a:pPr>
            <a:r>
              <a:rPr lang="en-NZ" sz="3600" b="1" dirty="0">
                <a:sym typeface="Symbol"/>
              </a:rPr>
              <a:t>A GOOD suit is a suit with 2+ honours in the suit </a:t>
            </a:r>
          </a:p>
          <a:p>
            <a:pPr algn="ctr">
              <a:buNone/>
            </a:pPr>
            <a:r>
              <a:rPr lang="en-NZ" altLang="en-US" sz="3600" b="1" dirty="0">
                <a:solidFill>
                  <a:srgbClr val="FF0000"/>
                </a:solidFill>
                <a:sym typeface="Symbol" panose="05050102010706020507" pitchFamily="18" charset="2"/>
              </a:rPr>
              <a:t>You may also choose to open at the 4-level with </a:t>
            </a:r>
          </a:p>
          <a:p>
            <a:pPr algn="ctr">
              <a:buNone/>
            </a:pPr>
            <a:r>
              <a:rPr lang="en-NZ" altLang="en-US" sz="3600" b="1" dirty="0">
                <a:solidFill>
                  <a:srgbClr val="FF0000"/>
                </a:solidFill>
                <a:sym typeface="Symbol" panose="05050102010706020507" pitchFamily="18" charset="2"/>
              </a:rPr>
              <a:t>a good 8-card minor </a:t>
            </a:r>
          </a:p>
          <a:p>
            <a:pPr algn="ctr">
              <a:buNone/>
            </a:pPr>
            <a:endParaRPr lang="en-NZ" sz="2800" b="1" dirty="0">
              <a:sym typeface="Symbol"/>
            </a:endParaRPr>
          </a:p>
          <a:p>
            <a:pPr algn="ctr">
              <a:buNone/>
            </a:pPr>
            <a:endParaRPr lang="en-NZ" sz="900" dirty="0"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653136"/>
            <a:ext cx="8208912" cy="107721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32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These bids are DISRUPTIVE … we want to make it hard for the opposition</a:t>
            </a:r>
            <a:endParaRPr lang="en-NZ" dirty="0">
              <a:ln>
                <a:solidFill>
                  <a:srgbClr val="2A700F"/>
                </a:solidFill>
              </a:ln>
              <a:solidFill>
                <a:srgbClr val="2A700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C1CE49-26A5-4630-8C46-ED5595AD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7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800" b="1" dirty="0"/>
              <a:t>OPENING BIDS </a:t>
            </a:r>
            <a:r>
              <a:rPr lang="en-NZ" sz="4800" dirty="0"/>
              <a:t>at the </a:t>
            </a:r>
            <a:r>
              <a:rPr lang="en-NZ" sz="4800" b="1" dirty="0"/>
              <a:t>4-level</a:t>
            </a:r>
            <a:br>
              <a:rPr lang="en-NZ" sz="4800" b="1" dirty="0"/>
            </a:br>
            <a:r>
              <a:rPr lang="en-NZ" sz="4800" b="1" dirty="0"/>
              <a:t>(Pre-emptive bid)</a:t>
            </a:r>
          </a:p>
        </p:txBody>
      </p:sp>
      <p:pic>
        <p:nvPicPr>
          <p:cNvPr id="8" name="Picture 4" descr="New tag icon Royalty Free Vector Image - VectorStock">
            <a:extLst>
              <a:ext uri="{FF2B5EF4-FFF2-40B4-BE49-F238E27FC236}">
                <a16:creationId xmlns:a16="http://schemas.microsoft.com/office/drawing/2014/main" id="{EB03AD65-81DC-42D7-91D9-BAB9BEB88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26" b="80278" l="9500" r="82500">
                        <a14:foregroundMark x1="29400" y1="52685" x2="54500" y2="65926"/>
                        <a14:foregroundMark x1="17500" y1="53796" x2="74500" y2="31944"/>
                        <a14:foregroundMark x1="45600" y1="25000" x2="48200" y2="25000"/>
                        <a14:foregroundMark x1="33000" y1="37222" x2="65800" y2="67037"/>
                        <a14:foregroundMark x1="76300" y1="30278" x2="47100" y2="41296"/>
                        <a14:foregroundMark x1="47100" y1="41296" x2="35100" y2="49907"/>
                        <a14:foregroundMark x1="38100" y1="28056" x2="70000" y2="30926"/>
                        <a14:foregroundMark x1="70000" y1="30926" x2="79000" y2="53796"/>
                        <a14:foregroundMark x1="40200" y1="78333" x2="60500" y2="77778"/>
                        <a14:foregroundMark x1="84900" y1="48519" x2="68500" y2="24074"/>
                        <a14:foregroundMark x1="68500" y1="24074" x2="37800" y2="18426"/>
                        <a14:foregroundMark x1="18100" y1="37963" x2="13900" y2="52963"/>
                        <a14:foregroundMark x1="82500" y1="43241" x2="82000" y2="57315"/>
                        <a14:foregroundMark x1="73300" y1="44630" x2="9500" y2="50741"/>
                        <a14:foregroundMark x1="23500" y1="65370" x2="55100" y2="55833"/>
                        <a14:foregroundMark x1="55100" y1="55833" x2="69400" y2="42130"/>
                        <a14:foregroundMark x1="22900" y1="46852" x2="31200" y2="67593"/>
                        <a14:foregroundMark x1="42600" y1="42407" x2="41400" y2="58426"/>
                        <a14:foregroundMark x1="33300" y1="46296" x2="38400" y2="61204"/>
                        <a14:foregroundMark x1="29400" y1="45741" x2="43200" y2="42407"/>
                        <a14:foregroundMark x1="42900" y1="42407" x2="66400" y2="44630"/>
                        <a14:foregroundMark x1="36600" y1="44630" x2="52700" y2="40463"/>
                        <a14:foregroundMark x1="44100" y1="40741" x2="53000" y2="37685"/>
                        <a14:foregroundMark x1="61700" y1="35833" x2="72100" y2="44352"/>
                        <a14:foregroundMark x1="71200" y1="49352" x2="72400" y2="46296"/>
                        <a14:foregroundMark x1="36900" y1="80278" x2="58700" y2="78889"/>
                        <a14:foregroundMark x1="17500" y1="58426" x2="37800" y2="7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6" t="13653" r="11523" b="18077"/>
          <a:stretch/>
        </p:blipFill>
        <p:spPr bwMode="auto">
          <a:xfrm>
            <a:off x="179512" y="764704"/>
            <a:ext cx="1224137" cy="11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000" b="1" dirty="0"/>
              <a:t>WHAT DO YOU DO WHEN THE OPPOSITION MAKES THESE WEAK BIDS?</a:t>
            </a:r>
            <a:endParaRPr lang="en-NZ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F4E69D-918E-4524-AABE-EB878D1138E6}"/>
              </a:ext>
            </a:extLst>
          </p:cNvPr>
          <p:cNvGrpSpPr/>
          <p:nvPr/>
        </p:nvGrpSpPr>
        <p:grpSpPr>
          <a:xfrm>
            <a:off x="6588224" y="3249133"/>
            <a:ext cx="3024336" cy="3024336"/>
            <a:chOff x="6588224" y="3249133"/>
            <a:chExt cx="3024336" cy="3024336"/>
          </a:xfrm>
        </p:grpSpPr>
        <p:pic>
          <p:nvPicPr>
            <p:cNvPr id="4100" name="Picture 4" descr="ᐈ Wooden sign posts stock illustrations, Royalty Free signpost vectors |  download on Depositphotos®">
              <a:extLst>
                <a:ext uri="{FF2B5EF4-FFF2-40B4-BE49-F238E27FC236}">
                  <a16:creationId xmlns:a16="http://schemas.microsoft.com/office/drawing/2014/main" id="{CF55CA62-4BF6-4D4B-BB6E-CAFEA270F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67" b="98167" l="10000" r="90000">
                          <a14:foregroundMark x1="23500" y1="10333" x2="32000" y2="8833"/>
                          <a14:foregroundMark x1="32000" y1="8833" x2="39833" y2="11000"/>
                          <a14:foregroundMark x1="47833" y1="8167" x2="49000" y2="8167"/>
                          <a14:foregroundMark x1="51000" y1="89167" x2="50667" y2="9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249133"/>
              <a:ext cx="3024336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58494E-D091-42AE-B987-E868873F4B0C}"/>
                </a:ext>
              </a:extLst>
            </p:cNvPr>
            <p:cNvSpPr/>
            <p:nvPr/>
          </p:nvSpPr>
          <p:spPr>
            <a:xfrm rot="703547">
              <a:off x="7286508" y="3562404"/>
              <a:ext cx="148209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PASS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3156E8-B77A-4C1F-B01D-D850A8B76B37}"/>
                </a:ext>
              </a:extLst>
            </p:cNvPr>
            <p:cNvSpPr/>
            <p:nvPr/>
          </p:nvSpPr>
          <p:spPr>
            <a:xfrm rot="20790809">
              <a:off x="7110297" y="5422691"/>
              <a:ext cx="174795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DUNNO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197756-A0D3-4BA0-AC87-8CDC29BC1C9C}"/>
                </a:ext>
              </a:extLst>
            </p:cNvPr>
            <p:cNvSpPr/>
            <p:nvPr/>
          </p:nvSpPr>
          <p:spPr>
            <a:xfrm rot="668503">
              <a:off x="7215190" y="4807203"/>
              <a:ext cx="178032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 Trumps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39B491-42CE-4458-BCCC-89F23C42044F}"/>
                </a:ext>
              </a:extLst>
            </p:cNvPr>
            <p:cNvSpPr/>
            <p:nvPr/>
          </p:nvSpPr>
          <p:spPr>
            <a:xfrm rot="20803905">
              <a:off x="7199152" y="4208782"/>
              <a:ext cx="167961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OVERCALL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74146"/>
            <a:ext cx="7200800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b="1" dirty="0">
                <a:solidFill>
                  <a:srgbClr val="FF0000"/>
                </a:solidFill>
              </a:rPr>
              <a:t>The same rules apply for the </a:t>
            </a:r>
            <a:br>
              <a:rPr lang="en-NZ" sz="4000" b="1" dirty="0">
                <a:solidFill>
                  <a:srgbClr val="FF0000"/>
                </a:solidFill>
              </a:rPr>
            </a:br>
            <a:r>
              <a:rPr lang="en-NZ" sz="4000" b="1" dirty="0">
                <a:solidFill>
                  <a:srgbClr val="FF0000"/>
                </a:solidFill>
              </a:rPr>
              <a:t>Takeout Double</a:t>
            </a:r>
          </a:p>
          <a:p>
            <a:pPr marL="0" indent="0" algn="ctr">
              <a:buNone/>
            </a:pPr>
            <a:r>
              <a:rPr lang="en-NZ" sz="3600" dirty="0"/>
              <a:t>… you show at least 3 cards in </a:t>
            </a:r>
            <a:br>
              <a:rPr lang="en-NZ" sz="3600" dirty="0"/>
            </a:br>
            <a:r>
              <a:rPr lang="en-NZ" sz="3600" dirty="0"/>
              <a:t>the unbid suits and 12+ HCP</a:t>
            </a:r>
          </a:p>
          <a:p>
            <a:pPr algn="ctr">
              <a:buNone/>
            </a:pPr>
            <a:endParaRPr lang="en-NZ" sz="4400" dirty="0"/>
          </a:p>
          <a:p>
            <a:pPr indent="7938" algn="ctr">
              <a:buNone/>
            </a:pPr>
            <a:r>
              <a:rPr lang="en-NZ" sz="3600" dirty="0"/>
              <a:t>JUST be mindful that you may </a:t>
            </a:r>
            <a:br>
              <a:rPr lang="en-NZ" sz="3600" dirty="0"/>
            </a:br>
            <a:r>
              <a:rPr lang="en-NZ" sz="3600" dirty="0"/>
              <a:t>need a slightly better point 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000" b="1" dirty="0"/>
              <a:t>WHAT DO YOU DO WHEN THE OPPOSITION MAKES THESE WEAK BIDS?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01" y="1574146"/>
            <a:ext cx="8229600" cy="4392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NZ" sz="3600" b="1" dirty="0">
                <a:solidFill>
                  <a:srgbClr val="FF0000"/>
                </a:solidFill>
              </a:rPr>
              <a:t>The same rules apply for overcalls</a:t>
            </a:r>
          </a:p>
          <a:p>
            <a:pPr marL="0" indent="0" algn="ctr">
              <a:buNone/>
              <a:defRPr/>
            </a:pPr>
            <a:r>
              <a:rPr lang="en-NZ" sz="3600" dirty="0"/>
              <a:t> … you show a good 5+ suit with </a:t>
            </a:r>
            <a:br>
              <a:rPr lang="en-NZ" sz="3600" dirty="0"/>
            </a:br>
            <a:r>
              <a:rPr lang="en-NZ" sz="3600" dirty="0"/>
              <a:t>at least 	two honours</a:t>
            </a:r>
          </a:p>
          <a:p>
            <a:pPr marL="0" indent="0" algn="ctr">
              <a:buNone/>
              <a:defRPr/>
            </a:pPr>
            <a:r>
              <a:rPr lang="en-NZ" sz="3600" dirty="0"/>
              <a:t>   … you need 12+ HCP (2 or 3-level)</a:t>
            </a:r>
          </a:p>
          <a:p>
            <a:pPr marL="0" indent="0" algn="ctr">
              <a:buNone/>
              <a:defRPr/>
            </a:pPr>
            <a:endParaRPr lang="en-NZ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NZ" sz="3600" b="1" dirty="0">
                <a:solidFill>
                  <a:srgbClr val="FF0000"/>
                </a:solidFill>
              </a:rPr>
              <a:t>The same rules apply for overcalling NT</a:t>
            </a:r>
          </a:p>
          <a:p>
            <a:pPr marL="0" indent="0">
              <a:buNone/>
            </a:pPr>
            <a:r>
              <a:rPr lang="en-NZ" sz="3600" dirty="0"/>
              <a:t>… you show 16-18 HCP </a:t>
            </a:r>
            <a:r>
              <a:rPr lang="en-NZ" sz="3000" dirty="0"/>
              <a:t>(may have more), </a:t>
            </a:r>
            <a:r>
              <a:rPr lang="en-NZ" sz="3600" dirty="0"/>
              <a:t>	balanced with a stopper</a:t>
            </a:r>
          </a:p>
          <a:p>
            <a:pPr marL="0" indent="0">
              <a:buNone/>
            </a:pPr>
            <a:endParaRPr lang="en-NZ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NZ" sz="3600" b="1" dirty="0">
                <a:solidFill>
                  <a:srgbClr val="FF0000"/>
                </a:solidFill>
              </a:rPr>
              <a:t>       The same rules apply for a PASS</a:t>
            </a:r>
          </a:p>
          <a:p>
            <a:pPr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4525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615064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 please ask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23728" y="4581128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name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</a:t>
            </a:r>
            <a:r>
              <a:rPr lang="en-NZ" sz="2800" i="1" dirty="0">
                <a:latin typeface="+mj-lt"/>
              </a:rPr>
              <a:t>number</a:t>
            </a:r>
            <a:endParaRPr kumimoji="0" lang="en-NZ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lang="en-NZ" sz="2800" i="1" dirty="0">
                <a:latin typeface="+mj-lt"/>
              </a:rPr>
              <a:t>your email</a:t>
            </a: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9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Lesson Nine</a:t>
            </a:r>
            <a:br>
              <a:rPr lang="en-NZ" sz="4400" b="1" dirty="0"/>
            </a:br>
            <a:br>
              <a:rPr lang="en-NZ" sz="4400" b="1" dirty="0"/>
            </a:br>
            <a:br>
              <a:rPr lang="en-NZ" sz="4400" dirty="0"/>
            </a:br>
            <a:r>
              <a:rPr lang="en-NZ" sz="4400" dirty="0"/>
              <a:t>Pre-emptive Openings</a:t>
            </a:r>
            <a:endParaRPr lang="en-N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800" b="1" dirty="0"/>
              <a:t>Rules up until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0"/>
          </a:xfrm>
        </p:spPr>
        <p:txBody>
          <a:bodyPr>
            <a:normAutofit/>
          </a:bodyPr>
          <a:lstStyle/>
          <a:p>
            <a:pPr marL="357188" indent="-357188">
              <a:tabLst>
                <a:tab pos="3586163" algn="l"/>
              </a:tabLst>
            </a:pPr>
            <a:r>
              <a:rPr lang="en-NZ" sz="4000" dirty="0"/>
              <a:t>1NT opening 	– 12-14 points</a:t>
            </a:r>
          </a:p>
          <a:p>
            <a:pPr marL="357188" indent="-357188">
              <a:tabLst>
                <a:tab pos="3586163" algn="l"/>
              </a:tabLst>
            </a:pPr>
            <a:r>
              <a:rPr lang="en-NZ" sz="4000" dirty="0">
                <a:latin typeface="+mj-lt"/>
              </a:rPr>
              <a:t>1-suit openings	– 12-19 points</a:t>
            </a:r>
          </a:p>
          <a:p>
            <a:pPr marL="357188" indent="-357188"/>
            <a:endParaRPr lang="en-NZ" sz="900" dirty="0">
              <a:latin typeface="+mj-lt"/>
            </a:endParaRPr>
          </a:p>
          <a:p>
            <a:pPr marL="357188" indent="-357188">
              <a:buNone/>
            </a:pPr>
            <a:r>
              <a:rPr lang="en-NZ" sz="4000" dirty="0">
                <a:latin typeface="+mj-lt"/>
              </a:rPr>
              <a:t>BUT sometimes we have less then 12 points but still have some desire to get into the bidding … when????</a:t>
            </a:r>
          </a:p>
          <a:p>
            <a:pPr>
              <a:buNone/>
            </a:pPr>
            <a:endParaRPr lang="en-NZ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982979"/>
            <a:ext cx="8208912" cy="107721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32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You have a LONG suit of our own</a:t>
            </a:r>
          </a:p>
          <a:p>
            <a:pPr algn="ctr">
              <a:buNone/>
            </a:pPr>
            <a:r>
              <a:rPr lang="en-NZ" sz="32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i.e. 6 or more cards in the suit</a:t>
            </a:r>
            <a:endParaRPr lang="en-NZ" dirty="0">
              <a:ln>
                <a:solidFill>
                  <a:srgbClr val="2A700F"/>
                </a:solidFill>
              </a:ln>
              <a:solidFill>
                <a:srgbClr val="2A700F"/>
              </a:solidFill>
            </a:endParaRPr>
          </a:p>
        </p:txBody>
      </p:sp>
      <p:pic>
        <p:nvPicPr>
          <p:cNvPr id="2050" name="Picture 2" descr="C:\Users\Amanda\AppData\Local\Microsoft\Windows\Temporary Internet Files\Content.IE5\DE6QMMER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052736"/>
            <a:ext cx="1763688" cy="176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Normal Opening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573016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b="1" dirty="0">
                <a:latin typeface="+mj-lt"/>
              </a:rPr>
              <a:t>Open 1</a:t>
            </a:r>
            <a:r>
              <a:rPr lang="en-NZ" sz="6600" b="1" dirty="0">
                <a:solidFill>
                  <a:srgbClr val="FF0000"/>
                </a:solidFill>
                <a:latin typeface="+mj-lt"/>
                <a:sym typeface="Symbol"/>
              </a:rPr>
              <a:t></a:t>
            </a:r>
            <a:endParaRPr lang="en-NZ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861048"/>
            <a:ext cx="310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>
                <a:latin typeface="+mj-lt"/>
              </a:rPr>
              <a:t>12 – 19 HCP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90B7DE-48E1-4CDD-8877-B0E6C2399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21" y="1700808"/>
            <a:ext cx="8748957" cy="105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Can I open with this hand ?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2155469" y="3238136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b="1" dirty="0">
                <a:latin typeface="+mj-lt"/>
              </a:rPr>
              <a:t>6-10 HCP</a:t>
            </a:r>
            <a:endParaRPr lang="en-NZ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333" y="474205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latin typeface="+mj-lt"/>
              </a:rPr>
              <a:t>BUT STILL a hand worth bidding on</a:t>
            </a:r>
            <a:endParaRPr lang="en-NZ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B2B7A-172E-4495-BC33-E95D7AC84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01" y="1723511"/>
            <a:ext cx="8551465" cy="1107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96BBE8-4109-4AB4-95F9-86BCA32EE514}"/>
              </a:ext>
            </a:extLst>
          </p:cNvPr>
          <p:cNvSpPr txBox="1"/>
          <p:nvPr/>
        </p:nvSpPr>
        <p:spPr>
          <a:xfrm>
            <a:off x="2195736" y="5016107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b="1" dirty="0">
                <a:latin typeface="+mj-lt"/>
              </a:rPr>
              <a:t>Open 2</a:t>
            </a:r>
            <a:r>
              <a:rPr lang="en-NZ" sz="6600" b="1" dirty="0">
                <a:solidFill>
                  <a:srgbClr val="FF0000"/>
                </a:solidFill>
                <a:latin typeface="+mj-lt"/>
                <a:sym typeface="Symbol"/>
              </a:rPr>
              <a:t></a:t>
            </a:r>
            <a:endParaRPr lang="en-NZ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6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37" y="1772816"/>
            <a:ext cx="8229600" cy="3384376"/>
          </a:xfrm>
        </p:spPr>
        <p:txBody>
          <a:bodyPr>
            <a:normAutofit fontScale="92500"/>
          </a:bodyPr>
          <a:lstStyle/>
          <a:p>
            <a:r>
              <a:rPr lang="en-NZ" sz="2800" dirty="0"/>
              <a:t>2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 </a:t>
            </a:r>
            <a:r>
              <a:rPr lang="en-NZ" sz="2800" dirty="0">
                <a:sym typeface="Symbol"/>
              </a:rPr>
              <a:t>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6 – 10 points with a GOOD </a:t>
            </a:r>
            <a:r>
              <a:rPr lang="en-NZ" sz="2800" b="1" dirty="0">
                <a:sym typeface="Symbol"/>
              </a:rPr>
              <a:t>6</a:t>
            </a:r>
            <a:r>
              <a:rPr lang="en-NZ" sz="2800" dirty="0">
                <a:sym typeface="Symbol"/>
              </a:rPr>
              <a:t>-card diamond suit</a:t>
            </a:r>
          </a:p>
          <a:p>
            <a:r>
              <a:rPr lang="en-NZ" sz="2800" dirty="0">
                <a:sym typeface="Symbol"/>
              </a:rPr>
              <a:t>2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2800" dirty="0">
                <a:sym typeface="Symbol"/>
              </a:rPr>
              <a:t> 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6 – 10 points with a GOOD </a:t>
            </a:r>
            <a:r>
              <a:rPr lang="en-NZ" sz="2800" b="1" dirty="0">
                <a:sym typeface="Symbol"/>
              </a:rPr>
              <a:t>6</a:t>
            </a:r>
            <a:r>
              <a:rPr lang="en-NZ" sz="2800" dirty="0">
                <a:sym typeface="Symbol"/>
              </a:rPr>
              <a:t>-card heart suit</a:t>
            </a:r>
            <a:endParaRPr lang="en-NZ" sz="2800" dirty="0">
              <a:solidFill>
                <a:srgbClr val="FF0000"/>
              </a:solidFill>
              <a:sym typeface="Symbol"/>
            </a:endParaRPr>
          </a:p>
          <a:p>
            <a:r>
              <a:rPr lang="en-NZ" sz="2800" dirty="0">
                <a:sym typeface="Symbol"/>
              </a:rPr>
              <a:t>2 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6 – 10 points with a GOOD </a:t>
            </a:r>
            <a:r>
              <a:rPr lang="en-NZ" sz="2800" b="1" dirty="0">
                <a:sym typeface="Symbol"/>
              </a:rPr>
              <a:t>6</a:t>
            </a:r>
            <a:r>
              <a:rPr lang="en-NZ" sz="2800" dirty="0">
                <a:sym typeface="Symbol"/>
              </a:rPr>
              <a:t>-card spade suit</a:t>
            </a:r>
          </a:p>
          <a:p>
            <a:endParaRPr lang="en-NZ" sz="900" dirty="0">
              <a:sym typeface="Symbol"/>
            </a:endParaRPr>
          </a:p>
          <a:p>
            <a:pPr algn="ctr">
              <a:buNone/>
            </a:pPr>
            <a:r>
              <a:rPr lang="en-NZ" sz="3200" dirty="0">
                <a:sym typeface="Symbol"/>
              </a:rPr>
              <a:t>A </a:t>
            </a:r>
            <a:r>
              <a:rPr lang="en-NZ" sz="3200" b="1" dirty="0">
                <a:sym typeface="Symbol"/>
              </a:rPr>
              <a:t>GOOD </a:t>
            </a:r>
            <a:r>
              <a:rPr lang="en-NZ" sz="3200" dirty="0">
                <a:sym typeface="Symbol"/>
              </a:rPr>
              <a:t>suit is a suit with 2+ honours in the suit</a:t>
            </a:r>
            <a:r>
              <a:rPr lang="en-NZ" sz="2000" dirty="0">
                <a:sym typeface="Symbol"/>
              </a:rPr>
              <a:t> </a:t>
            </a:r>
          </a:p>
          <a:p>
            <a:pPr algn="ctr">
              <a:buNone/>
            </a:pPr>
            <a:endParaRPr lang="en-NZ" sz="1050" dirty="0">
              <a:sym typeface="Symbol"/>
            </a:endParaRPr>
          </a:p>
          <a:p>
            <a:pPr algn="ctr">
              <a:buNone/>
            </a:pPr>
            <a:r>
              <a:rPr lang="en-NZ" sz="2400" dirty="0">
                <a:sym typeface="Symbol"/>
              </a:rPr>
              <a:t>Once you have opened with a pre-empt you will </a:t>
            </a:r>
            <a:r>
              <a:rPr lang="en-NZ" sz="2400" b="1" dirty="0">
                <a:solidFill>
                  <a:srgbClr val="FF0000"/>
                </a:solidFill>
                <a:sym typeface="Symbol"/>
              </a:rPr>
              <a:t>RARELY</a:t>
            </a:r>
            <a:r>
              <a:rPr lang="en-NZ" sz="2400" b="1" dirty="0">
                <a:sym typeface="Symbol"/>
              </a:rPr>
              <a:t> </a:t>
            </a:r>
            <a:r>
              <a:rPr lang="en-NZ" sz="2400" dirty="0">
                <a:sym typeface="Symbol"/>
              </a:rPr>
              <a:t>bid again … you have JUST one shot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126995"/>
            <a:ext cx="8208912" cy="107721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32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These bids are DISRUPTIVE … we want to make it hard for the opposition to bid !</a:t>
            </a:r>
            <a:endParaRPr lang="en-NZ" dirty="0">
              <a:ln>
                <a:solidFill>
                  <a:srgbClr val="2A700F"/>
                </a:solidFill>
              </a:ln>
              <a:solidFill>
                <a:srgbClr val="2A700F"/>
              </a:solidFill>
            </a:endParaRPr>
          </a:p>
        </p:txBody>
      </p:sp>
      <p:pic>
        <p:nvPicPr>
          <p:cNvPr id="6" name="Picture 4" descr="New tag icon Royalty Free Vector Image - VectorStock">
            <a:extLst>
              <a:ext uri="{FF2B5EF4-FFF2-40B4-BE49-F238E27FC236}">
                <a16:creationId xmlns:a16="http://schemas.microsoft.com/office/drawing/2014/main" id="{11BD734E-3711-4F0F-9640-EEC39B041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26" b="80278" l="9500" r="82500">
                        <a14:foregroundMark x1="29400" y1="52685" x2="54500" y2="65926"/>
                        <a14:foregroundMark x1="17500" y1="53796" x2="74500" y2="31944"/>
                        <a14:foregroundMark x1="45600" y1="25000" x2="48200" y2="25000"/>
                        <a14:foregroundMark x1="33000" y1="37222" x2="65800" y2="67037"/>
                        <a14:foregroundMark x1="76300" y1="30278" x2="47100" y2="41296"/>
                        <a14:foregroundMark x1="47100" y1="41296" x2="35100" y2="49907"/>
                        <a14:foregroundMark x1="38100" y1="28056" x2="70000" y2="30926"/>
                        <a14:foregroundMark x1="70000" y1="30926" x2="79000" y2="53796"/>
                        <a14:foregroundMark x1="40200" y1="78333" x2="60500" y2="77778"/>
                        <a14:foregroundMark x1="84900" y1="48519" x2="68500" y2="24074"/>
                        <a14:foregroundMark x1="68500" y1="24074" x2="37800" y2="18426"/>
                        <a14:foregroundMark x1="18100" y1="37963" x2="13900" y2="52963"/>
                        <a14:foregroundMark x1="82500" y1="43241" x2="82000" y2="57315"/>
                        <a14:foregroundMark x1="73300" y1="44630" x2="9500" y2="50741"/>
                        <a14:foregroundMark x1="23500" y1="65370" x2="55100" y2="55833"/>
                        <a14:foregroundMark x1="55100" y1="55833" x2="69400" y2="42130"/>
                        <a14:foregroundMark x1="22900" y1="46852" x2="31200" y2="67593"/>
                        <a14:foregroundMark x1="42600" y1="42407" x2="41400" y2="58426"/>
                        <a14:foregroundMark x1="33300" y1="46296" x2="38400" y2="61204"/>
                        <a14:foregroundMark x1="29400" y1="45741" x2="43200" y2="42407"/>
                        <a14:foregroundMark x1="42900" y1="42407" x2="66400" y2="44630"/>
                        <a14:foregroundMark x1="36600" y1="44630" x2="52700" y2="40463"/>
                        <a14:foregroundMark x1="44100" y1="40741" x2="53000" y2="37685"/>
                        <a14:foregroundMark x1="61700" y1="35833" x2="72100" y2="44352"/>
                        <a14:foregroundMark x1="71200" y1="49352" x2="72400" y2="46296"/>
                        <a14:foregroundMark x1="36900" y1="80278" x2="58700" y2="78889"/>
                        <a14:foregroundMark x1="17500" y1="58426" x2="37800" y2="7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6" t="13653" r="11523" b="18077"/>
          <a:stretch/>
        </p:blipFill>
        <p:spPr bwMode="auto">
          <a:xfrm>
            <a:off x="107504" y="370610"/>
            <a:ext cx="1224137" cy="11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0064F8-41F6-42AE-B5CF-64063893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47" y="37061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800" b="1" dirty="0"/>
              <a:t>OPENING BIDS </a:t>
            </a:r>
            <a:r>
              <a:rPr lang="en-NZ" sz="4800" dirty="0"/>
              <a:t>at the </a:t>
            </a:r>
            <a:r>
              <a:rPr lang="en-NZ" sz="4800" b="1" dirty="0"/>
              <a:t>2-level</a:t>
            </a:r>
            <a:br>
              <a:rPr lang="en-NZ" sz="4800" b="1" dirty="0"/>
            </a:br>
            <a:r>
              <a:rPr lang="en-NZ" sz="4800" b="1" dirty="0"/>
              <a:t>(Pre-emptive bid or Weak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3E03B96-16AF-4693-8BEA-F51E771E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37" y="1772816"/>
            <a:ext cx="8229600" cy="3384376"/>
          </a:xfrm>
        </p:spPr>
        <p:txBody>
          <a:bodyPr>
            <a:normAutofit fontScale="92500" lnSpcReduction="10000"/>
          </a:bodyPr>
          <a:lstStyle/>
          <a:p>
            <a:r>
              <a:rPr lang="en-NZ" sz="2800" dirty="0"/>
              <a:t>2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 </a:t>
            </a:r>
            <a:r>
              <a:rPr lang="en-NZ" sz="2800" dirty="0">
                <a:sym typeface="Symbol"/>
              </a:rPr>
              <a:t>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6 – 10 points with a GOOD </a:t>
            </a:r>
            <a:r>
              <a:rPr lang="en-NZ" sz="2800" b="1" dirty="0">
                <a:sym typeface="Symbol"/>
              </a:rPr>
              <a:t>6</a:t>
            </a:r>
            <a:r>
              <a:rPr lang="en-NZ" sz="2800" dirty="0">
                <a:sym typeface="Symbol"/>
              </a:rPr>
              <a:t>-card diamond suit</a:t>
            </a:r>
          </a:p>
          <a:p>
            <a:r>
              <a:rPr lang="en-NZ" sz="2800" dirty="0">
                <a:sym typeface="Symbol"/>
              </a:rPr>
              <a:t>2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2800" dirty="0">
                <a:sym typeface="Symbol"/>
              </a:rPr>
              <a:t> 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6 – 10 points with a GOOD </a:t>
            </a:r>
            <a:r>
              <a:rPr lang="en-NZ" sz="2800" b="1" dirty="0">
                <a:sym typeface="Symbol"/>
              </a:rPr>
              <a:t>6</a:t>
            </a:r>
            <a:r>
              <a:rPr lang="en-NZ" sz="2800" dirty="0">
                <a:sym typeface="Symbol"/>
              </a:rPr>
              <a:t>-card heart suit</a:t>
            </a:r>
            <a:endParaRPr lang="en-NZ" sz="2800" dirty="0">
              <a:solidFill>
                <a:srgbClr val="FF0000"/>
              </a:solidFill>
              <a:sym typeface="Symbol"/>
            </a:endParaRPr>
          </a:p>
          <a:p>
            <a:r>
              <a:rPr lang="en-NZ" sz="2800" dirty="0">
                <a:sym typeface="Symbol"/>
              </a:rPr>
              <a:t>2  </a:t>
            </a:r>
            <a:r>
              <a:rPr lang="en-NZ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6 – 10 points with a GOOD </a:t>
            </a:r>
            <a:r>
              <a:rPr lang="en-NZ" sz="2800" b="1" dirty="0">
                <a:sym typeface="Symbol"/>
              </a:rPr>
              <a:t>6</a:t>
            </a:r>
            <a:r>
              <a:rPr lang="en-NZ" sz="2800" dirty="0">
                <a:sym typeface="Symbol"/>
              </a:rPr>
              <a:t>-card spade suit</a:t>
            </a:r>
          </a:p>
          <a:p>
            <a:endParaRPr lang="en-NZ" sz="1100" dirty="0">
              <a:sym typeface="Symbol"/>
            </a:endParaRPr>
          </a:p>
          <a:p>
            <a:pPr algn="ctr">
              <a:buNone/>
            </a:pPr>
            <a:r>
              <a:rPr lang="en-NZ" sz="3200" dirty="0">
                <a:solidFill>
                  <a:schemeClr val="bg1"/>
                </a:solidFill>
                <a:sym typeface="Symbol"/>
              </a:rPr>
              <a:t>A </a:t>
            </a:r>
            <a:r>
              <a:rPr lang="en-NZ" sz="3200" b="1" dirty="0">
                <a:solidFill>
                  <a:schemeClr val="bg1"/>
                </a:solidFill>
                <a:sym typeface="Symbol"/>
              </a:rPr>
              <a:t>GOOD </a:t>
            </a:r>
            <a:r>
              <a:rPr lang="en-NZ" sz="3200" dirty="0">
                <a:solidFill>
                  <a:schemeClr val="bg1"/>
                </a:solidFill>
                <a:sym typeface="Symbol"/>
              </a:rPr>
              <a:t>suit is a suit with 2+ honours in the suit</a:t>
            </a:r>
            <a:r>
              <a:rPr lang="en-NZ" sz="2000" dirty="0">
                <a:solidFill>
                  <a:schemeClr val="bg1"/>
                </a:solidFill>
                <a:sym typeface="Symbol"/>
              </a:rPr>
              <a:t> </a:t>
            </a:r>
          </a:p>
          <a:p>
            <a:pPr algn="ctr">
              <a:buNone/>
            </a:pPr>
            <a:endParaRPr lang="en-NZ" sz="1600" dirty="0">
              <a:solidFill>
                <a:schemeClr val="bg1"/>
              </a:solidFill>
              <a:sym typeface="Symbol"/>
            </a:endParaRPr>
          </a:p>
          <a:p>
            <a:pPr algn="ctr">
              <a:buNone/>
            </a:pPr>
            <a:r>
              <a:rPr lang="en-NZ" sz="2400" dirty="0">
                <a:solidFill>
                  <a:schemeClr val="bg1"/>
                </a:solidFill>
                <a:sym typeface="Symbol"/>
              </a:rPr>
              <a:t>Once you have opened with a pre-empt you will </a:t>
            </a:r>
            <a:r>
              <a:rPr lang="en-NZ" sz="2400" b="1" dirty="0">
                <a:solidFill>
                  <a:schemeClr val="bg1"/>
                </a:solidFill>
                <a:sym typeface="Symbol"/>
              </a:rPr>
              <a:t>RARELY </a:t>
            </a:r>
            <a:r>
              <a:rPr lang="en-NZ" sz="2400" dirty="0">
                <a:solidFill>
                  <a:schemeClr val="bg1"/>
                </a:solidFill>
                <a:sym typeface="Symbol"/>
              </a:rPr>
              <a:t>bid again … you have JUST one shot</a:t>
            </a:r>
          </a:p>
          <a:p>
            <a:pPr algn="ctr">
              <a:buNone/>
            </a:pPr>
            <a:r>
              <a:rPr lang="en-NZ" sz="2400" b="1" dirty="0">
                <a:solidFill>
                  <a:schemeClr val="bg1"/>
                </a:solidFill>
                <a:sym typeface="Symbol"/>
              </a:rPr>
              <a:t>The 2-level pre-empt is often referred to as a Weak 2</a:t>
            </a:r>
            <a:endParaRPr lang="en-NZ" sz="2400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1260B1-60B3-42E1-AAAA-03A35B07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00" y="3601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800" b="1" dirty="0"/>
              <a:t>OPENING BIDS </a:t>
            </a:r>
            <a:r>
              <a:rPr lang="en-NZ" sz="4800" dirty="0"/>
              <a:t>at the </a:t>
            </a:r>
            <a:r>
              <a:rPr lang="en-NZ" sz="4800" b="1" dirty="0"/>
              <a:t>2-level</a:t>
            </a:r>
            <a:br>
              <a:rPr lang="en-NZ" sz="4800" b="1" dirty="0"/>
            </a:br>
            <a:r>
              <a:rPr lang="en-NZ" sz="4800" b="1" dirty="0"/>
              <a:t>(Pre-emptive bid or Weak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28765-A5AD-445B-8579-712D4C062E34}"/>
              </a:ext>
            </a:extLst>
          </p:cNvPr>
          <p:cNvSpPr txBox="1"/>
          <p:nvPr/>
        </p:nvSpPr>
        <p:spPr>
          <a:xfrm>
            <a:off x="395536" y="5126995"/>
            <a:ext cx="8208912" cy="107721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32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These bids are DISRUPTIVE … we want to make it hard for the opposition to bid !</a:t>
            </a:r>
            <a:endParaRPr lang="en-NZ" dirty="0">
              <a:ln>
                <a:solidFill>
                  <a:srgbClr val="2A700F"/>
                </a:solidFill>
              </a:ln>
              <a:solidFill>
                <a:srgbClr val="2A700F"/>
              </a:solidFill>
            </a:endParaRPr>
          </a:p>
        </p:txBody>
      </p:sp>
      <p:pic>
        <p:nvPicPr>
          <p:cNvPr id="2052" name="Picture 4" descr="New tag icon Royalty Free Vector Image - VectorStock">
            <a:extLst>
              <a:ext uri="{FF2B5EF4-FFF2-40B4-BE49-F238E27FC236}">
                <a16:creationId xmlns:a16="http://schemas.microsoft.com/office/drawing/2014/main" id="{1EBA76E1-85B6-4931-A629-3EF6B5D26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26" b="80278" l="9500" r="82500">
                        <a14:foregroundMark x1="29400" y1="52685" x2="54500" y2="65926"/>
                        <a14:foregroundMark x1="17500" y1="53796" x2="74500" y2="31944"/>
                        <a14:foregroundMark x1="45600" y1="25000" x2="48200" y2="25000"/>
                        <a14:foregroundMark x1="33000" y1="37222" x2="65800" y2="67037"/>
                        <a14:foregroundMark x1="76300" y1="30278" x2="47100" y2="41296"/>
                        <a14:foregroundMark x1="47100" y1="41296" x2="35100" y2="49907"/>
                        <a14:foregroundMark x1="38100" y1="28056" x2="70000" y2="30926"/>
                        <a14:foregroundMark x1="70000" y1="30926" x2="79000" y2="53796"/>
                        <a14:foregroundMark x1="40200" y1="78333" x2="60500" y2="77778"/>
                        <a14:foregroundMark x1="84900" y1="48519" x2="68500" y2="24074"/>
                        <a14:foregroundMark x1="68500" y1="24074" x2="37800" y2="18426"/>
                        <a14:foregroundMark x1="18100" y1="37963" x2="13900" y2="52963"/>
                        <a14:foregroundMark x1="82500" y1="43241" x2="82000" y2="57315"/>
                        <a14:foregroundMark x1="73300" y1="44630" x2="9500" y2="50741"/>
                        <a14:foregroundMark x1="23500" y1="65370" x2="55100" y2="55833"/>
                        <a14:foregroundMark x1="55100" y1="55833" x2="69400" y2="42130"/>
                        <a14:foregroundMark x1="22900" y1="46852" x2="31200" y2="67593"/>
                        <a14:foregroundMark x1="42600" y1="42407" x2="41400" y2="58426"/>
                        <a14:foregroundMark x1="33300" y1="46296" x2="38400" y2="61204"/>
                        <a14:foregroundMark x1="29400" y1="45741" x2="43200" y2="42407"/>
                        <a14:foregroundMark x1="42900" y1="42407" x2="66400" y2="44630"/>
                        <a14:foregroundMark x1="36600" y1="44630" x2="52700" y2="40463"/>
                        <a14:foregroundMark x1="44100" y1="40741" x2="53000" y2="37685"/>
                        <a14:foregroundMark x1="61700" y1="35833" x2="72100" y2="44352"/>
                        <a14:foregroundMark x1="71200" y1="49352" x2="72400" y2="46296"/>
                        <a14:foregroundMark x1="36900" y1="80278" x2="58700" y2="78889"/>
                        <a14:foregroundMark x1="17500" y1="58426" x2="37800" y2="7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6" t="13653" r="11523" b="18077"/>
          <a:stretch/>
        </p:blipFill>
        <p:spPr bwMode="auto">
          <a:xfrm>
            <a:off x="85800" y="471928"/>
            <a:ext cx="1224137" cy="11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A82EDBC-3974-4658-A64F-88EDAC28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54883"/>
            <a:ext cx="1218456" cy="10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FF1435-9F14-476C-ABB6-7C84829FFF31}"/>
              </a:ext>
            </a:extLst>
          </p:cNvPr>
          <p:cNvSpPr txBox="1">
            <a:spLocks/>
          </p:cNvSpPr>
          <p:nvPr/>
        </p:nvSpPr>
        <p:spPr>
          <a:xfrm>
            <a:off x="113184" y="3201189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3600" b="1" dirty="0">
                <a:sym typeface="Symbol"/>
              </a:rPr>
              <a:t>NOTE: 2 is not used as a weak bid</a:t>
            </a:r>
          </a:p>
          <a:p>
            <a:pPr marL="0" indent="0" algn="ctr">
              <a:buNone/>
            </a:pPr>
            <a:r>
              <a:rPr lang="en-NZ" sz="3000" dirty="0">
                <a:sym typeface="Symbol"/>
              </a:rPr>
              <a:t>The 2 opener is a SPECIAL bid showing a </a:t>
            </a:r>
            <a:br>
              <a:rPr lang="en-NZ" sz="3000" dirty="0">
                <a:sym typeface="Symbol"/>
              </a:rPr>
            </a:br>
            <a:r>
              <a:rPr lang="en-NZ" sz="3000" dirty="0">
                <a:sym typeface="Symbol"/>
              </a:rPr>
              <a:t>STRONG hand (more on that next lesson)</a:t>
            </a:r>
            <a:endParaRPr lang="en-NZ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4149080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b="1" dirty="0">
                <a:latin typeface="+mj-lt"/>
              </a:rPr>
              <a:t>Open 2</a:t>
            </a:r>
            <a:r>
              <a:rPr lang="en-NZ" sz="6600" b="1" dirty="0">
                <a:latin typeface="+mj-lt"/>
                <a:sym typeface="Symbol"/>
              </a:rPr>
              <a:t></a:t>
            </a:r>
            <a:endParaRPr lang="en-NZ" b="1" dirty="0">
              <a:latin typeface="+mj-lt"/>
            </a:endParaRPr>
          </a:p>
        </p:txBody>
      </p:sp>
      <p:pic>
        <p:nvPicPr>
          <p:cNvPr id="9" name="Picture 8" descr="Lesson 4 - Han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8020021" cy="184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20072" y="414908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>
                <a:latin typeface="+mj-lt"/>
              </a:rPr>
              <a:t>6-10 points</a:t>
            </a:r>
          </a:p>
          <a:p>
            <a:pPr algn="ctr"/>
            <a:r>
              <a:rPr lang="en-NZ" sz="3200" b="1" dirty="0">
                <a:solidFill>
                  <a:srgbClr val="FF0000"/>
                </a:solidFill>
                <a:latin typeface="+mj-lt"/>
              </a:rPr>
              <a:t>GOOD 6-card suit</a:t>
            </a:r>
            <a:endParaRPr lang="en-NZ" sz="6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0EA8A7-4B9E-4D30-9EA4-0624BBF1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800" b="1" dirty="0"/>
              <a:t>Pre-emptive Opening </a:t>
            </a:r>
            <a:r>
              <a:rPr lang="en-NZ" sz="4800" dirty="0"/>
              <a:t>at the </a:t>
            </a:r>
            <a:r>
              <a:rPr lang="en-NZ" sz="4800" b="1" dirty="0"/>
              <a:t>2-level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4221088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b="1" dirty="0">
                <a:latin typeface="+mj-lt"/>
              </a:rPr>
              <a:t>PASS</a:t>
            </a:r>
            <a:endParaRPr lang="en-NZ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 descr="Lesson 4 - Han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933" y="1628800"/>
            <a:ext cx="7812124" cy="1766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76056" y="422108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>
                <a:latin typeface="+mj-lt"/>
              </a:rPr>
              <a:t>6-10 points</a:t>
            </a:r>
          </a:p>
          <a:p>
            <a:pPr algn="ctr"/>
            <a:r>
              <a:rPr lang="en-NZ" sz="4800" b="1" dirty="0">
                <a:solidFill>
                  <a:srgbClr val="FF0000"/>
                </a:solidFill>
                <a:latin typeface="+mj-lt"/>
              </a:rPr>
              <a:t>BAD</a:t>
            </a:r>
            <a:r>
              <a:rPr lang="en-NZ" sz="3200" b="1" dirty="0">
                <a:solidFill>
                  <a:srgbClr val="FF0000"/>
                </a:solidFill>
                <a:latin typeface="+mj-lt"/>
              </a:rPr>
              <a:t> 6-card suit</a:t>
            </a:r>
            <a:endParaRPr lang="en-NZ" sz="6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BE1049-02D2-4D1B-9ECE-ED6FEF6A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800" b="1" dirty="0"/>
              <a:t>Pre-emptive Opening </a:t>
            </a:r>
            <a:r>
              <a:rPr lang="en-NZ" sz="4800" dirty="0"/>
              <a:t>at the </a:t>
            </a:r>
            <a:r>
              <a:rPr lang="en-NZ" sz="4800" b="1" dirty="0"/>
              <a:t>2-level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igshoulders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9144</TotalTime>
  <Words>1012</Words>
  <Application>Microsoft Office PowerPoint</Application>
  <PresentationFormat>On-screen Show (4:3)</PresentationFormat>
  <Paragraphs>142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Bigshoulders</vt:lpstr>
      <vt:lpstr>Calibri</vt:lpstr>
      <vt:lpstr>Gill Sans MT</vt:lpstr>
      <vt:lpstr>Tahoma</vt:lpstr>
      <vt:lpstr>Office Theme</vt:lpstr>
      <vt:lpstr>PowerPoint Presentation</vt:lpstr>
      <vt:lpstr>Lesson Nine   Pre-emptive Openings</vt:lpstr>
      <vt:lpstr>Rules up until NOW</vt:lpstr>
      <vt:lpstr>Normal Opening</vt:lpstr>
      <vt:lpstr>Can I open with this hand ?</vt:lpstr>
      <vt:lpstr>OPENING BIDS at the 2-level (Pre-emptive bid or Weak 2)</vt:lpstr>
      <vt:lpstr>OPENING BIDS at the 2-level (Pre-emptive bid or Weak 2)</vt:lpstr>
      <vt:lpstr>Pre-emptive Opening at the 2-level</vt:lpstr>
      <vt:lpstr>Pre-emptive Opening at the 2-level</vt:lpstr>
      <vt:lpstr>PowerPoint Presentation</vt:lpstr>
      <vt:lpstr>Pre-empts Weak 2</vt:lpstr>
      <vt:lpstr>Pre-empts Weak 2</vt:lpstr>
      <vt:lpstr>PowerPoint Presentation</vt:lpstr>
      <vt:lpstr>OPENING BIDS at the 3-level (Pre-emptive bid)</vt:lpstr>
      <vt:lpstr>PowerPoint Presentation</vt:lpstr>
      <vt:lpstr>OPENING BIDS at the 4-level (Pre-emptive bid)</vt:lpstr>
      <vt:lpstr>WHAT DO YOU DO WHEN THE OPPOSITION MAKES THESE WEAK BIDS?</vt:lpstr>
      <vt:lpstr>WHAT DO YOU DO WHEN THE OPPOSITION MAKES THESE WEAK BIDS?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Smith</dc:creator>
  <cp:lastModifiedBy>Douglas Russell</cp:lastModifiedBy>
  <cp:revision>270</cp:revision>
  <dcterms:created xsi:type="dcterms:W3CDTF">2013-02-20T01:53:33Z</dcterms:created>
  <dcterms:modified xsi:type="dcterms:W3CDTF">2023-12-04T01:27:02Z</dcterms:modified>
</cp:coreProperties>
</file>