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handoutMasterIdLst>
    <p:handoutMasterId r:id="rId38"/>
  </p:handoutMasterIdLst>
  <p:sldIdLst>
    <p:sldId id="415" r:id="rId2"/>
    <p:sldId id="433" r:id="rId3"/>
    <p:sldId id="418" r:id="rId4"/>
    <p:sldId id="419" r:id="rId5"/>
    <p:sldId id="434" r:id="rId6"/>
    <p:sldId id="435" r:id="rId7"/>
    <p:sldId id="436" r:id="rId8"/>
    <p:sldId id="437" r:id="rId9"/>
    <p:sldId id="438" r:id="rId10"/>
    <p:sldId id="439" r:id="rId11"/>
    <p:sldId id="420" r:id="rId12"/>
    <p:sldId id="421" r:id="rId13"/>
    <p:sldId id="459" r:id="rId14"/>
    <p:sldId id="460" r:id="rId15"/>
    <p:sldId id="457" r:id="rId16"/>
    <p:sldId id="458" r:id="rId17"/>
    <p:sldId id="440" r:id="rId18"/>
    <p:sldId id="422" r:id="rId19"/>
    <p:sldId id="423" r:id="rId20"/>
    <p:sldId id="424" r:id="rId21"/>
    <p:sldId id="425" r:id="rId22"/>
    <p:sldId id="441" r:id="rId23"/>
    <p:sldId id="442" r:id="rId24"/>
    <p:sldId id="461" r:id="rId25"/>
    <p:sldId id="462" r:id="rId26"/>
    <p:sldId id="443" r:id="rId27"/>
    <p:sldId id="444" r:id="rId28"/>
    <p:sldId id="453" r:id="rId29"/>
    <p:sldId id="446" r:id="rId30"/>
    <p:sldId id="447" r:id="rId31"/>
    <p:sldId id="448" r:id="rId32"/>
    <p:sldId id="452" r:id="rId33"/>
    <p:sldId id="450" r:id="rId34"/>
    <p:sldId id="430" r:id="rId35"/>
    <p:sldId id="463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11500" b="1" dirty="0">
              <a:latin typeface="+mj-lt"/>
            </a:rPr>
            <a:t>14</a:t>
          </a:r>
          <a:endParaRPr lang="en-NZ" sz="65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4400" b="1" dirty="0">
              <a:latin typeface="+mj-lt"/>
            </a:rPr>
            <a:t>4</a:t>
          </a:r>
          <a:endParaRPr lang="en-NZ" sz="2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-35756" custLinFactNeighborY="-24345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4400" b="1" dirty="0">
              <a:latin typeface="+mj-lt"/>
            </a:rPr>
            <a:t>1</a:t>
          </a:r>
          <a:endParaRPr lang="en-NZ" sz="2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-35756" custLinFactNeighborY="-24345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4400" b="1" dirty="0">
              <a:latin typeface="+mj-lt"/>
            </a:rPr>
            <a:t>3</a:t>
          </a:r>
          <a:endParaRPr lang="en-NZ" sz="2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-35756" custLinFactNeighborY="-24345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4400" b="1" dirty="0">
              <a:latin typeface="+mj-lt"/>
            </a:rPr>
            <a:t>1</a:t>
          </a:r>
          <a:endParaRPr lang="en-NZ" sz="2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-35756" custLinFactNeighborY="-24345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4400" b="1" dirty="0">
              <a:latin typeface="+mj-lt"/>
            </a:rPr>
            <a:t>2</a:t>
          </a:r>
          <a:endParaRPr lang="en-NZ" sz="2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-35756" custLinFactNeighborY="-24345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4400" b="1" dirty="0">
              <a:latin typeface="+mj-lt"/>
            </a:rPr>
            <a:t>3</a:t>
          </a:r>
          <a:endParaRPr lang="en-NZ" sz="2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-35756" custLinFactNeighborY="-24345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76123" y="171"/>
          <a:ext cx="2535712" cy="253571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marL="0" lvl="0" indent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1500" b="1" kern="1200" dirty="0">
              <a:latin typeface="+mj-lt"/>
            </a:rPr>
            <a:t>14</a:t>
          </a:r>
          <a:endParaRPr lang="en-NZ" sz="6500" b="1" kern="1200" dirty="0">
            <a:latin typeface="+mj-lt"/>
          </a:endParaRPr>
        </a:p>
      </dsp:txBody>
      <dsp:txXfrm>
        <a:off x="447469" y="371517"/>
        <a:ext cx="1793020" cy="179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0" y="0"/>
          <a:ext cx="648072" cy="64807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400" b="1" kern="1200" dirty="0">
              <a:latin typeface="+mj-lt"/>
            </a:rPr>
            <a:t>4</a:t>
          </a:r>
          <a:endParaRPr lang="en-NZ" sz="2400" b="1" kern="1200" dirty="0">
            <a:latin typeface="+mj-lt"/>
          </a:endParaRPr>
        </a:p>
      </dsp:txBody>
      <dsp:txXfrm>
        <a:off x="94908" y="94908"/>
        <a:ext cx="458256" cy="458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0" y="0"/>
          <a:ext cx="648072" cy="64807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400" b="1" kern="1200" dirty="0">
              <a:latin typeface="+mj-lt"/>
            </a:rPr>
            <a:t>1</a:t>
          </a:r>
          <a:endParaRPr lang="en-NZ" sz="2400" b="1" kern="1200" dirty="0">
            <a:latin typeface="+mj-lt"/>
          </a:endParaRPr>
        </a:p>
      </dsp:txBody>
      <dsp:txXfrm>
        <a:off x="94908" y="94908"/>
        <a:ext cx="458256" cy="458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0" y="0"/>
          <a:ext cx="648072" cy="64807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400" b="1" kern="1200" dirty="0">
              <a:latin typeface="+mj-lt"/>
            </a:rPr>
            <a:t>3</a:t>
          </a:r>
          <a:endParaRPr lang="en-NZ" sz="2400" b="1" kern="1200" dirty="0">
            <a:latin typeface="+mj-lt"/>
          </a:endParaRPr>
        </a:p>
      </dsp:txBody>
      <dsp:txXfrm>
        <a:off x="94908" y="94908"/>
        <a:ext cx="458256" cy="458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0" y="0"/>
          <a:ext cx="648072" cy="64807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400" b="1" kern="1200" dirty="0">
              <a:latin typeface="+mj-lt"/>
            </a:rPr>
            <a:t>1</a:t>
          </a:r>
          <a:endParaRPr lang="en-NZ" sz="2400" b="1" kern="1200" dirty="0">
            <a:latin typeface="+mj-lt"/>
          </a:endParaRPr>
        </a:p>
      </dsp:txBody>
      <dsp:txXfrm>
        <a:off x="94908" y="94908"/>
        <a:ext cx="458256" cy="458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0" y="0"/>
          <a:ext cx="648072" cy="64807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400" b="1" kern="1200" dirty="0">
              <a:latin typeface="+mj-lt"/>
            </a:rPr>
            <a:t>2</a:t>
          </a:r>
          <a:endParaRPr lang="en-NZ" sz="2400" b="1" kern="1200" dirty="0">
            <a:latin typeface="+mj-lt"/>
          </a:endParaRPr>
        </a:p>
      </dsp:txBody>
      <dsp:txXfrm>
        <a:off x="94908" y="94908"/>
        <a:ext cx="458256" cy="458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0" y="0"/>
          <a:ext cx="648072" cy="648072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400" b="1" kern="1200" dirty="0">
              <a:latin typeface="+mj-lt"/>
            </a:rPr>
            <a:t>3</a:t>
          </a:r>
          <a:endParaRPr lang="en-NZ" sz="2400" b="1" kern="1200" dirty="0">
            <a:latin typeface="+mj-lt"/>
          </a:endParaRPr>
        </a:p>
      </dsp:txBody>
      <dsp:txXfrm>
        <a:off x="94908" y="94908"/>
        <a:ext cx="458256" cy="45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29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Emphasise</a:t>
            </a:r>
            <a:r>
              <a:rPr lang="en-NZ" baseline="0" dirty="0"/>
              <a:t> Major / </a:t>
            </a:r>
            <a:r>
              <a:rPr lang="en-NZ" baseline="0" dirty="0" err="1"/>
              <a:t>NoTrumps</a:t>
            </a:r>
            <a:r>
              <a:rPr lang="en-NZ" baseline="0" dirty="0"/>
              <a:t> / Minor ... Talk about this as often as possible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39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5483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49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251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134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279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648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92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8425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7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Demonstrate</a:t>
            </a:r>
            <a:r>
              <a:rPr lang="en-NZ" baseline="0" dirty="0"/>
              <a:t> playing of cards … get them to play one board … no interference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192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9236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245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08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0378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203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9651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On Board One ... Take them through the process</a:t>
            </a:r>
            <a:r>
              <a:rPr lang="en-NZ" baseline="0" dirty="0"/>
              <a:t> one step at a time, then let them loose on boards 2 – 4, leave this on screen during that time.  WRITE UP THE OPENING LEADS FOR EACH BOARD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896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355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9955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Emphasise</a:t>
            </a:r>
            <a:r>
              <a:rPr lang="en-NZ" baseline="0" dirty="0"/>
              <a:t> the importance of getting to GAME where possible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357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Demonstrate</a:t>
            </a:r>
            <a:r>
              <a:rPr lang="en-NZ" baseline="0" dirty="0"/>
              <a:t> playing of cards … get them to play one board … no interference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6153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71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784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2360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100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080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01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861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88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30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1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86483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2791E1-A4C7-4E10-AD44-FB091C9E8C83}"/>
              </a:ext>
            </a:extLst>
          </p:cNvPr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1" descr="TBC 2012 logo smaller">
            <a:extLst>
              <a:ext uri="{FF2B5EF4-FFF2-40B4-BE49-F238E27FC236}">
                <a16:creationId xmlns:a16="http://schemas.microsoft.com/office/drawing/2014/main" id="{E8D17E7F-7A3F-4202-8C15-D7D4B72A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57779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46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Ranking of Cards in a Suit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56"/>
            <a:ext cx="8229600" cy="701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600" dirty="0"/>
              <a:t>Cards are ranked from highest to lowest</a:t>
            </a:r>
          </a:p>
          <a:p>
            <a:pPr algn="ctr"/>
            <a:endParaRPr lang="en-NZ" dirty="0"/>
          </a:p>
          <a:p>
            <a:pPr algn="ctr">
              <a:buNone/>
            </a:pPr>
            <a:endParaRPr lang="en-N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3368385"/>
            <a:ext cx="8229600" cy="1152128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NZ" sz="9800" b="1" noProof="0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</a:rPr>
              <a:t>A K Q J 10 9 8 7 6 5 4 3 2</a:t>
            </a:r>
            <a:endParaRPr kumimoji="0" lang="en-NZ" sz="2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2A700F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2A700F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2A700F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2A700F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2A700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0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Ranking of the Suits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54" y="1628800"/>
            <a:ext cx="4042792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NZ" sz="7100" b="1" dirty="0" err="1"/>
              <a:t>N</a:t>
            </a:r>
            <a:r>
              <a:rPr lang="en-NZ" sz="4100" dirty="0" err="1"/>
              <a:t>o</a:t>
            </a:r>
            <a:r>
              <a:rPr lang="en-NZ" sz="7100" b="1" dirty="0" err="1"/>
              <a:t>T</a:t>
            </a:r>
            <a:r>
              <a:rPr lang="en-NZ" sz="4100" dirty="0" err="1"/>
              <a:t>rumps</a:t>
            </a:r>
            <a:endParaRPr lang="en-NZ" sz="4100" dirty="0"/>
          </a:p>
          <a:p>
            <a:pPr>
              <a:buNone/>
            </a:pPr>
            <a:endParaRPr lang="en-NZ" sz="4100" dirty="0"/>
          </a:p>
          <a:p>
            <a:pPr>
              <a:buNone/>
            </a:pPr>
            <a:r>
              <a:rPr lang="en-NZ" sz="7100" b="1" dirty="0"/>
              <a:t>S</a:t>
            </a:r>
            <a:r>
              <a:rPr lang="en-NZ" sz="4100" dirty="0"/>
              <a:t>pades</a:t>
            </a:r>
            <a:r>
              <a:rPr lang="en-NZ" sz="3400" dirty="0"/>
              <a:t>			</a:t>
            </a:r>
            <a:r>
              <a:rPr lang="en-NZ" sz="6900" dirty="0">
                <a:sym typeface="Symbol"/>
              </a:rPr>
              <a:t></a:t>
            </a:r>
            <a:endParaRPr lang="en-NZ" sz="5100" dirty="0"/>
          </a:p>
          <a:p>
            <a:pPr>
              <a:buNone/>
            </a:pPr>
            <a:r>
              <a:rPr lang="en-NZ" sz="7100" b="1" dirty="0"/>
              <a:t>H</a:t>
            </a:r>
            <a:r>
              <a:rPr lang="en-NZ" sz="4100" dirty="0"/>
              <a:t>earts</a:t>
            </a:r>
            <a:r>
              <a:rPr lang="en-NZ" sz="3400" dirty="0"/>
              <a:t>		         </a:t>
            </a:r>
            <a:r>
              <a:rPr lang="en-NZ" sz="6900" dirty="0">
                <a:solidFill>
                  <a:srgbClr val="C00000"/>
                </a:solidFill>
                <a:sym typeface="Symbol"/>
              </a:rPr>
              <a:t></a:t>
            </a:r>
            <a:endParaRPr lang="en-NZ" sz="5100" dirty="0">
              <a:solidFill>
                <a:srgbClr val="C00000"/>
              </a:solidFill>
              <a:sym typeface="Symbol"/>
            </a:endParaRPr>
          </a:p>
          <a:p>
            <a:pPr>
              <a:spcBef>
                <a:spcPts val="0"/>
              </a:spcBef>
              <a:buNone/>
            </a:pPr>
            <a:endParaRPr lang="en-NZ" sz="46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NZ" sz="7100" b="1" dirty="0"/>
              <a:t>D</a:t>
            </a:r>
            <a:r>
              <a:rPr lang="en-NZ" sz="4100" dirty="0"/>
              <a:t>iamonds</a:t>
            </a:r>
            <a:r>
              <a:rPr lang="en-NZ" sz="3400" dirty="0"/>
              <a:t>		</a:t>
            </a:r>
            <a:r>
              <a:rPr lang="en-NZ" sz="6900" dirty="0">
                <a:solidFill>
                  <a:srgbClr val="C00000"/>
                </a:solidFill>
                <a:sym typeface="Symbol"/>
              </a:rPr>
              <a:t></a:t>
            </a:r>
            <a:endParaRPr lang="en-NZ" sz="3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NZ" sz="7800" b="1" dirty="0"/>
              <a:t>C</a:t>
            </a:r>
            <a:r>
              <a:rPr lang="en-NZ" sz="4600" dirty="0"/>
              <a:t>lubs	</a:t>
            </a:r>
            <a:r>
              <a:rPr lang="en-NZ" sz="3400" dirty="0"/>
              <a:t>	          </a:t>
            </a:r>
            <a:r>
              <a:rPr lang="en-NZ" sz="6900" dirty="0">
                <a:sym typeface="Symbol"/>
              </a:rPr>
              <a:t></a:t>
            </a:r>
            <a:endParaRPr lang="en-NZ" sz="5100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Right Brace 4"/>
          <p:cNvSpPr/>
          <p:nvPr/>
        </p:nvSpPr>
        <p:spPr>
          <a:xfrm>
            <a:off x="3779912" y="2708920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39952" y="2307170"/>
            <a:ext cx="3826768" cy="3714117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5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5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</a:rPr>
              <a:t>Major suits</a:t>
            </a: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noProof="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Minor suits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779912" y="4581128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CAFCD-32E6-4B61-84C1-29CAA1BE9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2" y="965737"/>
            <a:ext cx="1455392" cy="1428723"/>
          </a:xfrm>
          <a:prstGeom prst="rect">
            <a:avLst/>
          </a:prstGeom>
        </p:spPr>
      </p:pic>
      <p:pic>
        <p:nvPicPr>
          <p:cNvPr id="4104" name="Picture 8" descr="Buy the best Greeting Cards etc online at The Bridge Shop.">
            <a:extLst>
              <a:ext uri="{FF2B5EF4-FFF2-40B4-BE49-F238E27FC236}">
                <a16:creationId xmlns:a16="http://schemas.microsoft.com/office/drawing/2014/main" id="{FD20BCD6-EEB1-42AC-BE24-AE07CD524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 bwMode="auto">
          <a:xfrm>
            <a:off x="4211960" y="1680099"/>
            <a:ext cx="4543202" cy="4217882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How bidding works</a:t>
            </a:r>
            <a:endParaRPr lang="en-NZ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39552" y="969336"/>
          <a:ext cx="8229600" cy="39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2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2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3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3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3NT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4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4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5</a:t>
                      </a:r>
                      <a:endParaRPr lang="en-NZ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5</a:t>
                      </a:r>
                      <a:endParaRPr lang="en-NZ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5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5NT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6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6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6NT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7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7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7NT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9823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The </a:t>
            </a:r>
            <a:r>
              <a:rPr lang="en-NZ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</a:t>
            </a:r>
            <a:r>
              <a:rPr lang="en-NZ" sz="2800" b="1" dirty="0"/>
              <a:t>-level bid means you plan to win 6+</a:t>
            </a:r>
            <a:r>
              <a:rPr lang="en-NZ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</a:t>
            </a:r>
            <a:r>
              <a:rPr lang="en-NZ" sz="2800" b="1" dirty="0"/>
              <a:t> tricks, </a:t>
            </a:r>
            <a:r>
              <a:rPr lang="en-NZ" sz="2800" b="1" dirty="0" err="1"/>
              <a:t>ie</a:t>
            </a:r>
            <a:r>
              <a:rPr lang="en-NZ" sz="2800" b="1" dirty="0"/>
              <a:t>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90D92-A607-491D-B276-16E17ED59FB9}"/>
              </a:ext>
            </a:extLst>
          </p:cNvPr>
          <p:cNvSpPr txBox="1"/>
          <p:nvPr/>
        </p:nvSpPr>
        <p:spPr>
          <a:xfrm>
            <a:off x="297868" y="559795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2-level 6 + </a:t>
            </a:r>
            <a:r>
              <a:rPr lang="en-NZ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2</a:t>
            </a:r>
            <a:r>
              <a:rPr lang="en-NZ" sz="2400" dirty="0"/>
              <a:t> (8 tricks), 3-level 6 + </a:t>
            </a:r>
            <a:r>
              <a:rPr lang="en-NZ" sz="28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3</a:t>
            </a:r>
            <a:r>
              <a:rPr lang="en-NZ" sz="2400" dirty="0"/>
              <a:t> (9 tricks), etc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How bidding works</a:t>
            </a:r>
            <a:endParaRPr lang="en-NZ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39552" y="969336"/>
          <a:ext cx="8229600" cy="39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2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2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3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3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3NT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4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4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5</a:t>
                      </a:r>
                      <a:endParaRPr lang="en-NZ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5</a:t>
                      </a:r>
                      <a:endParaRPr lang="en-NZ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5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5NT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6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6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6NT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7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7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7NT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AC4C6F-3F3B-4C62-B147-BAE265B692F8}"/>
              </a:ext>
            </a:extLst>
          </p:cNvPr>
          <p:cNvSpPr txBox="1"/>
          <p:nvPr/>
        </p:nvSpPr>
        <p:spPr>
          <a:xfrm>
            <a:off x="215516" y="501317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/>
              <a:t>If bidding, your bid cannot be a lower ranked suit at the same level as the previous bid. 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92062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How bidding works</a:t>
            </a:r>
            <a:endParaRPr lang="en-NZ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39552" y="969336"/>
          <a:ext cx="8229600" cy="39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2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2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3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3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3NT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4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4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5</a:t>
                      </a:r>
                      <a:endParaRPr lang="en-NZ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5</a:t>
                      </a:r>
                      <a:endParaRPr lang="en-NZ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5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5NT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6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6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6NT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7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7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7NT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AC4C6F-3F3B-4C62-B147-BAE265B692F8}"/>
              </a:ext>
            </a:extLst>
          </p:cNvPr>
          <p:cNvSpPr txBox="1"/>
          <p:nvPr/>
        </p:nvSpPr>
        <p:spPr>
          <a:xfrm>
            <a:off x="179512" y="49411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EXAMPLE</a:t>
            </a:r>
          </a:p>
          <a:p>
            <a:pPr algn="ctr"/>
            <a:r>
              <a:rPr lang="en-NZ" sz="2800" dirty="0"/>
              <a:t>if someone bids </a:t>
            </a:r>
            <a:r>
              <a:rPr lang="en-NZ" sz="2800" dirty="0">
                <a:solidFill>
                  <a:schemeClr val="tx1"/>
                </a:solidFill>
                <a:latin typeface="+mn-lt"/>
                <a:sym typeface="Symbol"/>
              </a:rPr>
              <a:t>1</a:t>
            </a:r>
            <a:r>
              <a:rPr lang="en-NZ" sz="2800" dirty="0">
                <a:solidFill>
                  <a:srgbClr val="C00000"/>
                </a:solidFill>
                <a:latin typeface="+mn-lt"/>
                <a:sym typeface="Symbol"/>
              </a:rPr>
              <a:t></a:t>
            </a:r>
            <a:r>
              <a:rPr lang="en-NZ" sz="2800" dirty="0">
                <a:solidFill>
                  <a:srgbClr val="C00000"/>
                </a:solidFill>
                <a:sym typeface="Symbol"/>
              </a:rPr>
              <a:t> </a:t>
            </a:r>
            <a:r>
              <a:rPr lang="en-NZ" sz="2800" dirty="0">
                <a:sym typeface="Symbol"/>
              </a:rPr>
              <a:t>the next person </a:t>
            </a:r>
            <a:r>
              <a:rPr lang="en-NZ" sz="2800" u="sng" dirty="0">
                <a:sym typeface="Symbol"/>
              </a:rPr>
              <a:t>CANNOT</a:t>
            </a:r>
            <a:r>
              <a:rPr lang="en-NZ" sz="2800" dirty="0">
                <a:sym typeface="Symbol"/>
              </a:rPr>
              <a:t> bid </a:t>
            </a:r>
            <a:r>
              <a:rPr lang="en-NZ" sz="2800" dirty="0">
                <a:latin typeface="+mn-lt"/>
                <a:sym typeface="Symbol"/>
              </a:rPr>
              <a:t>1</a:t>
            </a:r>
          </a:p>
          <a:p>
            <a:pPr algn="ctr"/>
            <a:r>
              <a:rPr lang="en-NZ" sz="2400" dirty="0">
                <a:sym typeface="Symbol"/>
              </a:rPr>
              <a:t>If they want to bid clubs, they would have to bid 2</a:t>
            </a:r>
            <a:r>
              <a:rPr lang="en-NZ" sz="2400" dirty="0">
                <a:latin typeface="+mn-lt"/>
                <a:sym typeface="Symbol"/>
              </a:rPr>
              <a:t> </a:t>
            </a:r>
            <a:endParaRPr lang="en-N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47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How bidding works</a:t>
            </a:r>
            <a:endParaRPr lang="en-NZ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39552" y="969336"/>
          <a:ext cx="8229600" cy="39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2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2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3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3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3NT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4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4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5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5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5NT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6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6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6NT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7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7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7NT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501317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Game scores are worth a lot more !</a:t>
            </a:r>
          </a:p>
          <a:p>
            <a:pPr algn="ctr"/>
            <a:r>
              <a:rPr lang="en-NZ" sz="2400" dirty="0" err="1"/>
              <a:t>NoTrumps</a:t>
            </a:r>
            <a:r>
              <a:rPr lang="en-NZ" sz="2400" dirty="0"/>
              <a:t> is at the 3-level, Majors at the 4-level and </a:t>
            </a:r>
            <a:br>
              <a:rPr lang="en-NZ" sz="2400" dirty="0"/>
            </a:br>
            <a:r>
              <a:rPr lang="en-NZ" sz="2400" dirty="0"/>
              <a:t>minors at the 5-level</a:t>
            </a:r>
          </a:p>
        </p:txBody>
      </p:sp>
    </p:spTree>
    <p:extLst>
      <p:ext uri="{BB962C8B-B14F-4D97-AF65-F5344CB8AC3E}">
        <p14:creationId xmlns:p14="http://schemas.microsoft.com/office/powerpoint/2010/main" val="294958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How bidding works</a:t>
            </a:r>
            <a:endParaRPr lang="en-NZ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39552" y="969336"/>
          <a:ext cx="8229600" cy="39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2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2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3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3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3NT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4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4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5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5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5NT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6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6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6NT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7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7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7NT</a:t>
                      </a: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2521AB-3A71-4DAE-874A-9642B7863B06}"/>
              </a:ext>
            </a:extLst>
          </p:cNvPr>
          <p:cNvSpPr txBox="1"/>
          <p:nvPr/>
        </p:nvSpPr>
        <p:spPr>
          <a:xfrm>
            <a:off x="395536" y="501317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Slam scores are better still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4E65F-7AFE-4ED1-8545-AE639200661C}"/>
              </a:ext>
            </a:extLst>
          </p:cNvPr>
          <p:cNvSpPr/>
          <p:nvPr/>
        </p:nvSpPr>
        <p:spPr>
          <a:xfrm>
            <a:off x="2771800" y="5525320"/>
            <a:ext cx="1269959" cy="393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dirty="0">
                <a:solidFill>
                  <a:schemeClr val="tx1"/>
                </a:solidFill>
              </a:rPr>
              <a:t>Slam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3867C-D262-45BA-A9DF-486C358F1EC0}"/>
              </a:ext>
            </a:extLst>
          </p:cNvPr>
          <p:cNvSpPr/>
          <p:nvPr/>
        </p:nvSpPr>
        <p:spPr>
          <a:xfrm>
            <a:off x="4283968" y="5525321"/>
            <a:ext cx="2376264" cy="393139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dirty="0">
                <a:solidFill>
                  <a:schemeClr val="tx1"/>
                </a:solidFill>
              </a:rPr>
              <a:t>Grand Slam</a:t>
            </a:r>
          </a:p>
        </p:txBody>
      </p:sp>
    </p:spTree>
    <p:extLst>
      <p:ext uri="{BB962C8B-B14F-4D97-AF65-F5344CB8AC3E}">
        <p14:creationId xmlns:p14="http://schemas.microsoft.com/office/powerpoint/2010/main" val="2594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The contract Suit    </a:t>
            </a:r>
            <a:r>
              <a:rPr lang="en-NZ" sz="7300" b="1" dirty="0">
                <a:solidFill>
                  <a:schemeClr val="tx1"/>
                </a:solidFill>
                <a:sym typeface="Symbol"/>
              </a:rPr>
              <a:t> </a:t>
            </a:r>
            <a:r>
              <a:rPr lang="en-NZ" sz="7300" b="1" dirty="0">
                <a:solidFill>
                  <a:srgbClr val="FF0000"/>
                </a:solidFill>
                <a:sym typeface="Symbol"/>
              </a:rPr>
              <a:t> </a:t>
            </a:r>
            <a:r>
              <a:rPr lang="en-NZ" sz="7300" b="1" dirty="0">
                <a:solidFill>
                  <a:schemeClr val="tx1"/>
                </a:solidFill>
                <a:sym typeface="Symbol"/>
              </a:rPr>
              <a:t> </a:t>
            </a:r>
            <a:endParaRPr lang="en-NZ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06" y="1484784"/>
            <a:ext cx="8229600" cy="4589864"/>
          </a:xfrm>
        </p:spPr>
        <p:txBody>
          <a:bodyPr>
            <a:normAutofit fontScale="92500"/>
          </a:bodyPr>
          <a:lstStyle/>
          <a:p>
            <a:pPr marL="357188" indent="-357188">
              <a:lnSpc>
                <a:spcPct val="150000"/>
              </a:lnSpc>
            </a:pPr>
            <a:r>
              <a:rPr lang="en-NZ" sz="3100" dirty="0"/>
              <a:t>Naming a suit as the contract means the suit is to be </a:t>
            </a:r>
            <a:r>
              <a:rPr lang="en-NZ" sz="3100" b="1" dirty="0">
                <a:solidFill>
                  <a:srgbClr val="2A700F"/>
                </a:solidFill>
              </a:rPr>
              <a:t>trumps</a:t>
            </a:r>
          </a:p>
          <a:p>
            <a:pPr marL="357188" indent="-357188">
              <a:lnSpc>
                <a:spcPct val="150000"/>
              </a:lnSpc>
            </a:pPr>
            <a:r>
              <a:rPr lang="en-NZ" sz="3100" dirty="0"/>
              <a:t>Trumps is the dominant suit</a:t>
            </a:r>
          </a:p>
          <a:p>
            <a:pPr marL="357188" indent="-357188">
              <a:lnSpc>
                <a:spcPct val="150000"/>
              </a:lnSpc>
            </a:pPr>
            <a:r>
              <a:rPr lang="en-NZ" sz="3100" dirty="0"/>
              <a:t>A card from the trump suit is more powerful than any other card</a:t>
            </a:r>
          </a:p>
          <a:p>
            <a:pPr marL="357188" indent="-357188">
              <a:lnSpc>
                <a:spcPct val="150000"/>
              </a:lnSpc>
            </a:pPr>
            <a:r>
              <a:rPr lang="en-NZ" sz="3100" b="1" dirty="0" err="1">
                <a:solidFill>
                  <a:srgbClr val="2A700F"/>
                </a:solidFill>
              </a:rPr>
              <a:t>NoTrumps</a:t>
            </a:r>
            <a:r>
              <a:rPr lang="en-NZ" sz="3100" b="1" dirty="0">
                <a:solidFill>
                  <a:schemeClr val="tx2"/>
                </a:solidFill>
              </a:rPr>
              <a:t> </a:t>
            </a:r>
            <a:r>
              <a:rPr lang="en-NZ" sz="3100" dirty="0"/>
              <a:t>means that there is no dominant suit</a:t>
            </a:r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16" y="560072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Value of the Honour Cards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/>
              <a:t>Add your </a:t>
            </a:r>
            <a:r>
              <a:rPr lang="en-NZ" sz="2800" b="1" dirty="0">
                <a:solidFill>
                  <a:srgbClr val="2A700F"/>
                </a:solidFill>
              </a:rPr>
              <a:t>High Card Points</a:t>
            </a:r>
            <a:r>
              <a:rPr lang="en-NZ" sz="2800" b="1" dirty="0">
                <a:solidFill>
                  <a:schemeClr val="tx2"/>
                </a:solidFill>
              </a:rPr>
              <a:t> </a:t>
            </a:r>
            <a:r>
              <a:rPr lang="en-NZ" sz="2800" dirty="0"/>
              <a:t>(HCP) together</a:t>
            </a:r>
          </a:p>
          <a:p>
            <a:endParaRPr lang="en-NZ" sz="1200" dirty="0"/>
          </a:p>
          <a:p>
            <a:pPr lvl="1">
              <a:buNone/>
            </a:pPr>
            <a:r>
              <a:rPr lang="en-NZ" sz="3200" dirty="0"/>
              <a:t>Ace		</a:t>
            </a:r>
            <a:r>
              <a:rPr lang="en-NZ" sz="3200" b="1" dirty="0"/>
              <a:t>A</a:t>
            </a:r>
            <a:r>
              <a:rPr lang="en-NZ" sz="3200" dirty="0"/>
              <a:t>	= 	4 points</a:t>
            </a:r>
          </a:p>
          <a:p>
            <a:pPr lvl="1">
              <a:buNone/>
            </a:pPr>
            <a:r>
              <a:rPr lang="en-NZ" sz="3200" dirty="0"/>
              <a:t>King		</a:t>
            </a:r>
            <a:r>
              <a:rPr lang="en-NZ" sz="3200" b="1" dirty="0"/>
              <a:t>K</a:t>
            </a:r>
            <a:r>
              <a:rPr lang="en-NZ" sz="3200" dirty="0"/>
              <a:t>	= 	3 points</a:t>
            </a:r>
          </a:p>
          <a:p>
            <a:pPr lvl="1">
              <a:buNone/>
            </a:pPr>
            <a:r>
              <a:rPr lang="en-NZ" sz="3200" dirty="0"/>
              <a:t>Queen	</a:t>
            </a:r>
            <a:r>
              <a:rPr lang="en-NZ" sz="3200" b="1" dirty="0"/>
              <a:t>Q</a:t>
            </a:r>
            <a:r>
              <a:rPr lang="en-NZ" sz="3200" dirty="0"/>
              <a:t>	= 	2 points</a:t>
            </a:r>
          </a:p>
          <a:p>
            <a:pPr lvl="1">
              <a:buNone/>
            </a:pPr>
            <a:r>
              <a:rPr lang="en-NZ" sz="3200" dirty="0"/>
              <a:t>Jack		</a:t>
            </a:r>
            <a:r>
              <a:rPr lang="en-NZ" sz="3200" b="1" dirty="0"/>
              <a:t>J</a:t>
            </a:r>
            <a:r>
              <a:rPr lang="en-NZ" sz="3200" dirty="0"/>
              <a:t>	= 	1 point</a:t>
            </a:r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sz="2400" dirty="0"/>
          </a:p>
          <a:p>
            <a:pPr lvl="1">
              <a:buNone/>
            </a:pPr>
            <a:r>
              <a:rPr lang="en-NZ" sz="2400" dirty="0"/>
              <a:t>Each suit total =             points   Each deal total = </a:t>
            </a:r>
            <a:r>
              <a:rPr lang="en-NZ" sz="4400" b="1" dirty="0">
                <a:solidFill>
                  <a:schemeClr val="tx2"/>
                </a:solidFill>
              </a:rPr>
              <a:t>       </a:t>
            </a:r>
            <a:r>
              <a:rPr lang="en-NZ" sz="2400" dirty="0"/>
              <a:t> points</a:t>
            </a:r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2677106" y="4749310"/>
            <a:ext cx="886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A700F"/>
                </a:solidFill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8264" y="479715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A700F"/>
                </a:solidFill>
              </a:rPr>
              <a:t>40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3E68FF-2ED7-49A1-8A3E-A8E079975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643325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332656"/>
            <a:ext cx="8229600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How many High Card Points?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3587801"/>
              </p:ext>
            </p:extLst>
          </p:nvPr>
        </p:nvGraphicFramePr>
        <p:xfrm>
          <a:off x="3382380" y="3413224"/>
          <a:ext cx="268796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4BE996A6-E3E0-47E4-8707-0DCE9613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052736"/>
            <a:ext cx="8604448" cy="10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6EE7D1-22A2-46E8-A75B-59120EB8E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436146"/>
              </p:ext>
            </p:extLst>
          </p:nvPr>
        </p:nvGraphicFramePr>
        <p:xfrm>
          <a:off x="362352" y="2336305"/>
          <a:ext cx="648072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3E9C23-B263-4F43-BA7F-D3A9FB1F2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735655"/>
              </p:ext>
            </p:extLst>
          </p:nvPr>
        </p:nvGraphicFramePr>
        <p:xfrm>
          <a:off x="1005661" y="2336305"/>
          <a:ext cx="648072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BF7143F-4821-4A65-8A5A-89EAC04AD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522173"/>
              </p:ext>
            </p:extLst>
          </p:nvPr>
        </p:nvGraphicFramePr>
        <p:xfrm>
          <a:off x="2962661" y="2336305"/>
          <a:ext cx="648072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BF2A63F-39FE-456D-9F73-403F81B2B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816972"/>
              </p:ext>
            </p:extLst>
          </p:nvPr>
        </p:nvGraphicFramePr>
        <p:xfrm>
          <a:off x="4889944" y="2336305"/>
          <a:ext cx="648072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833798B-8953-487E-ACCA-8A84DF896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628438"/>
              </p:ext>
            </p:extLst>
          </p:nvPr>
        </p:nvGraphicFramePr>
        <p:xfrm>
          <a:off x="7522539" y="2336305"/>
          <a:ext cx="648072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A7907DB-43FF-4E57-A20D-D71972905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05438"/>
              </p:ext>
            </p:extLst>
          </p:nvPr>
        </p:nvGraphicFramePr>
        <p:xfrm>
          <a:off x="6874467" y="2348881"/>
          <a:ext cx="648072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12" grpId="0">
        <p:bldAsOne/>
      </p:bldGraphic>
      <p:bldGraphic spid="10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/>
              <a:t>Lesson One</a:t>
            </a:r>
            <a:r>
              <a:rPr lang="en-NZ" sz="4400" b="1" dirty="0"/>
              <a:t> </a:t>
            </a:r>
            <a:br>
              <a:rPr lang="en-NZ" sz="4400" b="1" dirty="0"/>
            </a:br>
            <a:br>
              <a:rPr lang="en-NZ" sz="4400" b="1" dirty="0"/>
            </a:br>
            <a:r>
              <a:rPr lang="en-NZ" sz="4400" dirty="0"/>
              <a:t>Introduction to Bridge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383205" y="2708920"/>
            <a:ext cx="2535712" cy="2535712"/>
            <a:chOff x="76123" y="171"/>
            <a:chExt cx="2535712" cy="2535712"/>
          </a:xfrm>
        </p:grpSpPr>
        <p:sp>
          <p:nvSpPr>
            <p:cNvPr id="9" name="Oval 8"/>
            <p:cNvSpPr/>
            <p:nvPr/>
          </p:nvSpPr>
          <p:spPr>
            <a:xfrm>
              <a:off x="76123" y="171"/>
              <a:ext cx="2535712" cy="2535712"/>
            </a:xfrm>
            <a:prstGeom prst="ellipse">
              <a:avLst/>
            </a:prstGeom>
            <a:solidFill>
              <a:srgbClr val="2A700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4"/>
            <p:cNvSpPr/>
            <p:nvPr/>
          </p:nvSpPr>
          <p:spPr>
            <a:xfrm>
              <a:off x="447470" y="371517"/>
              <a:ext cx="1793018" cy="1793020"/>
            </a:xfrm>
            <a:prstGeom prst="rect">
              <a:avLst/>
            </a:prstGeom>
            <a:solidFill>
              <a:srgbClr val="2A700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146050" rIns="146050" bIns="146050" numCol="1" spcCol="1270" anchor="ctr" anchorCtr="0">
              <a:noAutofit/>
            </a:bodyPr>
            <a:lstStyle/>
            <a:p>
              <a:pPr lvl="0" algn="ctr" defTabSz="5111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1500" b="1" dirty="0">
                  <a:latin typeface="+mj-lt"/>
                </a:rPr>
                <a:t>6</a:t>
              </a:r>
              <a:endParaRPr lang="en-NZ" sz="6500" b="1" kern="1200" dirty="0">
                <a:latin typeface="+mj-lt"/>
              </a:endParaRPr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87CEB7F3-5EA6-451F-87B1-A60A67EF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1067853"/>
            <a:ext cx="8590341" cy="10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88B339-1EB2-4388-BA58-AC6E5CA4F4B0}"/>
              </a:ext>
            </a:extLst>
          </p:cNvPr>
          <p:cNvSpPr txBox="1">
            <a:spLocks/>
          </p:cNvSpPr>
          <p:nvPr/>
        </p:nvSpPr>
        <p:spPr>
          <a:xfrm>
            <a:off x="611560" y="332656"/>
            <a:ext cx="8229600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How many High Card Points?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347031" y="2636912"/>
            <a:ext cx="2535712" cy="2535712"/>
            <a:chOff x="76123" y="171"/>
            <a:chExt cx="2535712" cy="2535712"/>
          </a:xfrm>
          <a:solidFill>
            <a:srgbClr val="2A700F"/>
          </a:solidFill>
        </p:grpSpPr>
        <p:sp>
          <p:nvSpPr>
            <p:cNvPr id="9" name="Oval 8"/>
            <p:cNvSpPr/>
            <p:nvPr/>
          </p:nvSpPr>
          <p:spPr>
            <a:xfrm>
              <a:off x="76123" y="171"/>
              <a:ext cx="2535712" cy="253571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4"/>
            <p:cNvSpPr/>
            <p:nvPr/>
          </p:nvSpPr>
          <p:spPr>
            <a:xfrm>
              <a:off x="447470" y="371517"/>
              <a:ext cx="1793018" cy="1793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0" tIns="146050" rIns="146050" bIns="146050" numCol="1" spcCol="1270" anchor="ctr" anchorCtr="0">
              <a:noAutofit/>
            </a:bodyPr>
            <a:lstStyle/>
            <a:p>
              <a:pPr lvl="0" algn="ctr" defTabSz="5111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1500" b="1" kern="1200" dirty="0">
                  <a:latin typeface="+mj-lt"/>
                </a:rPr>
                <a:t>19</a:t>
              </a:r>
              <a:endParaRPr lang="en-NZ" sz="6500" b="1" kern="1200" dirty="0">
                <a:latin typeface="+mj-lt"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81BEFD34-7451-43F0-A873-CE2C3158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2" y="1067853"/>
            <a:ext cx="86296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4157CA-70B1-47D1-9398-51357C3596FB}"/>
              </a:ext>
            </a:extLst>
          </p:cNvPr>
          <p:cNvSpPr txBox="1">
            <a:spLocks/>
          </p:cNvSpPr>
          <p:nvPr/>
        </p:nvSpPr>
        <p:spPr>
          <a:xfrm>
            <a:off x="611560" y="332656"/>
            <a:ext cx="8229600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How many High Card Points?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Finding a Fit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7368"/>
            <a:ext cx="5904656" cy="4589864"/>
          </a:xfrm>
        </p:spPr>
        <p:txBody>
          <a:bodyPr>
            <a:normAutofit lnSpcReduction="10000"/>
          </a:bodyPr>
          <a:lstStyle/>
          <a:p>
            <a:pPr marL="357188" indent="-357188">
              <a:lnSpc>
                <a:spcPct val="150000"/>
              </a:lnSpc>
            </a:pPr>
            <a:r>
              <a:rPr lang="en-NZ" sz="3200" dirty="0"/>
              <a:t>A </a:t>
            </a:r>
            <a:r>
              <a:rPr lang="en-NZ" sz="3200" b="1" dirty="0">
                <a:solidFill>
                  <a:srgbClr val="2A700F"/>
                </a:solidFill>
              </a:rPr>
              <a:t>Fit</a:t>
            </a:r>
            <a:r>
              <a:rPr lang="en-NZ" sz="3200" dirty="0"/>
              <a:t> is 8+ cards in one suit between the two hands</a:t>
            </a:r>
          </a:p>
          <a:p>
            <a:pPr marL="357188" indent="-357188">
              <a:lnSpc>
                <a:spcPct val="150000"/>
              </a:lnSpc>
            </a:pPr>
            <a:r>
              <a:rPr lang="en-NZ" sz="3200" dirty="0"/>
              <a:t>If there is a fit in a </a:t>
            </a:r>
            <a:r>
              <a:rPr lang="en-NZ" sz="3200" b="1" dirty="0">
                <a:solidFill>
                  <a:srgbClr val="2A700F"/>
                </a:solidFill>
              </a:rPr>
              <a:t>major</a:t>
            </a:r>
            <a:r>
              <a:rPr lang="en-NZ" sz="3200" dirty="0"/>
              <a:t> suit, then this will be the trump suit</a:t>
            </a:r>
          </a:p>
          <a:p>
            <a:pPr marL="357188" indent="-357188">
              <a:lnSpc>
                <a:spcPct val="150000"/>
              </a:lnSpc>
            </a:pPr>
            <a:r>
              <a:rPr lang="en-NZ" sz="3200" dirty="0"/>
              <a:t>If there is no fit, then choose </a:t>
            </a:r>
            <a:r>
              <a:rPr lang="en-NZ" sz="3200" dirty="0" err="1"/>
              <a:t>NoTrumps</a:t>
            </a:r>
            <a:endParaRPr lang="en-NZ" sz="3200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2" descr="C:\Users\Amanda\AppData\Local\Microsoft\Windows\Temporary Internet Files\Content.IE5\DLMTVB4T\MC9000142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8941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Finding a Fit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7368"/>
            <a:ext cx="5760640" cy="4589864"/>
          </a:xfrm>
        </p:spPr>
        <p:txBody>
          <a:bodyPr>
            <a:normAutofit fontScale="85000" lnSpcReduction="10000"/>
          </a:bodyPr>
          <a:lstStyle/>
          <a:p>
            <a:pPr marL="357188" indent="-357188">
              <a:lnSpc>
                <a:spcPct val="150000"/>
              </a:lnSpc>
            </a:pPr>
            <a:r>
              <a:rPr lang="en-NZ" sz="3500" dirty="0"/>
              <a:t>If there is a fit in a </a:t>
            </a:r>
            <a:r>
              <a:rPr lang="en-NZ" sz="3500" b="1" dirty="0">
                <a:solidFill>
                  <a:srgbClr val="2A700F"/>
                </a:solidFill>
              </a:rPr>
              <a:t>minor</a:t>
            </a:r>
            <a:r>
              <a:rPr lang="en-NZ" sz="3500" dirty="0"/>
              <a:t>, then you can choose whether to play in the minor or in </a:t>
            </a:r>
            <a:r>
              <a:rPr lang="en-NZ" sz="3500" dirty="0" err="1"/>
              <a:t>NoTrumps</a:t>
            </a:r>
            <a:endParaRPr lang="en-NZ" sz="3500" dirty="0"/>
          </a:p>
          <a:p>
            <a:pPr marL="357188" indent="-357188">
              <a:lnSpc>
                <a:spcPct val="150000"/>
              </a:lnSpc>
            </a:pPr>
            <a:r>
              <a:rPr lang="en-NZ" sz="3500" dirty="0"/>
              <a:t>The </a:t>
            </a:r>
            <a:r>
              <a:rPr lang="en-NZ" sz="3500" b="1" u="sng" dirty="0">
                <a:solidFill>
                  <a:srgbClr val="2A700F"/>
                </a:solidFill>
              </a:rPr>
              <a:t>quality</a:t>
            </a:r>
            <a:r>
              <a:rPr lang="en-NZ" sz="3500" dirty="0"/>
              <a:t> of the cards does not matter … there just have to be 8 or more of them in the suit</a:t>
            </a:r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2" descr="C:\Users\Amanda\AppData\Local\Microsoft\Windows\Temporary Internet Files\Content.IE5\DLMTVB4T\MC9000142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8941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37748" y="746114"/>
            <a:ext cx="8712968" cy="6666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Which suit has a fit?   </a:t>
            </a: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8+ cards between the </a:t>
            </a:r>
            <a:r>
              <a:rPr lang="en-NZ" sz="2800" b="1" dirty="0">
                <a:solidFill>
                  <a:srgbClr val="FF0000"/>
                </a:solidFill>
              </a:rPr>
              <a:t>two hands</a:t>
            </a:r>
            <a:endParaRPr lang="en-NZ" sz="28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  		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D2DBB6C-2F8B-4A04-839D-2803FB9E0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3861048"/>
            <a:ext cx="8475495" cy="9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65FF42B-9CF0-465D-93C0-7F30113E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2025402"/>
            <a:ext cx="84296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97F2B4-81A7-4377-ABD8-433975984A26}"/>
              </a:ext>
            </a:extLst>
          </p:cNvPr>
          <p:cNvGrpSpPr/>
          <p:nvPr/>
        </p:nvGrpSpPr>
        <p:grpSpPr>
          <a:xfrm>
            <a:off x="4857050" y="3693217"/>
            <a:ext cx="562975" cy="923330"/>
            <a:chOff x="4857050" y="3693217"/>
            <a:chExt cx="562975" cy="9233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000A78-7B68-43E7-B07F-822D24F21BBF}"/>
                </a:ext>
              </a:extLst>
            </p:cNvPr>
            <p:cNvSpPr/>
            <p:nvPr/>
          </p:nvSpPr>
          <p:spPr>
            <a:xfrm>
              <a:off x="4912988" y="3933056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81950E-E8FD-410E-AABF-1A5C8DC3D9D1}"/>
                </a:ext>
              </a:extLst>
            </p:cNvPr>
            <p:cNvSpPr/>
            <p:nvPr/>
          </p:nvSpPr>
          <p:spPr>
            <a:xfrm>
              <a:off x="4857050" y="3693217"/>
              <a:ext cx="5629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chemeClr val="tx1"/>
                  </a:solidFill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410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4AE66E-E6EF-40D2-BA32-036BABE78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"/>
          <a:stretch/>
        </p:blipFill>
        <p:spPr bwMode="auto">
          <a:xfrm>
            <a:off x="371015" y="3853519"/>
            <a:ext cx="8377450" cy="1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276C798-F2A5-4A26-B2B7-74E3F3CEA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"/>
          <a:stretch/>
        </p:blipFill>
        <p:spPr bwMode="auto">
          <a:xfrm>
            <a:off x="251520" y="1971130"/>
            <a:ext cx="8568952" cy="1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7748" y="746114"/>
            <a:ext cx="8712968" cy="6666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Which suit has a fit?   </a:t>
            </a: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8+ cards between the </a:t>
            </a:r>
            <a:r>
              <a:rPr lang="en-NZ" sz="2800" b="1" dirty="0">
                <a:solidFill>
                  <a:srgbClr val="FF0000"/>
                </a:solidFill>
              </a:rPr>
              <a:t>two hands</a:t>
            </a:r>
            <a:endParaRPr lang="en-NZ" sz="28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  		</a:t>
            </a: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887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What is the Partnership looking for?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048"/>
            <a:ext cx="8229600" cy="4589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5400" b="1" dirty="0"/>
              <a:t>STEP ONE</a:t>
            </a:r>
            <a:r>
              <a:rPr lang="en-NZ" sz="2800" dirty="0"/>
              <a:t>:  </a:t>
            </a:r>
            <a:r>
              <a:rPr lang="en-NZ" sz="3200" dirty="0"/>
              <a:t>Find a fit</a:t>
            </a:r>
            <a:endParaRPr lang="en-NZ" sz="2800" dirty="0"/>
          </a:p>
          <a:p>
            <a:pPr>
              <a:buNone/>
            </a:pPr>
            <a:endParaRPr lang="en-NZ" sz="2800" dirty="0"/>
          </a:p>
          <a:p>
            <a:pPr>
              <a:buNone/>
            </a:pPr>
            <a:r>
              <a:rPr lang="en-NZ" sz="2800" dirty="0"/>
              <a:t>				     </a:t>
            </a:r>
            <a:r>
              <a:rPr lang="en-NZ" sz="3200" dirty="0"/>
              <a:t>or more cards in the </a:t>
            </a:r>
            <a:r>
              <a:rPr lang="en-NZ" sz="3200" b="1" dirty="0"/>
              <a:t>same suit </a:t>
            </a:r>
          </a:p>
          <a:p>
            <a:pPr>
              <a:buNone/>
            </a:pPr>
            <a:r>
              <a:rPr lang="en-NZ" sz="3200" dirty="0"/>
              <a:t>				     between both hands</a:t>
            </a:r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3074" name="Picture 2" descr="C:\Users\Amanda\AppData\Local\Microsoft\Windows\Temporary Internet Files\Content.IE5\DLMTVB4T\MC9000142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25520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 anchor="ctr">
            <a:normAutofit fontScale="90000"/>
          </a:bodyPr>
          <a:lstStyle/>
          <a:p>
            <a:r>
              <a:rPr lang="en-NZ" sz="4900" b="1" dirty="0"/>
              <a:t>The Rules of Mini-Bridge </a:t>
            </a:r>
            <a:r>
              <a:rPr lang="en-NZ" sz="3100" b="1" dirty="0"/>
              <a:t>(Boards 1 - 4)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0"/>
            <a:ext cx="8229600" cy="4589864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2800" dirty="0"/>
              <a:t>Write down your </a:t>
            </a:r>
            <a:r>
              <a:rPr lang="en-NZ" sz="2800" b="1" dirty="0">
                <a:solidFill>
                  <a:srgbClr val="2A700F"/>
                </a:solidFill>
              </a:rPr>
              <a:t>High</a:t>
            </a:r>
            <a:r>
              <a:rPr lang="en-N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2800" b="1" dirty="0">
                <a:solidFill>
                  <a:srgbClr val="2A700F"/>
                </a:solidFill>
              </a:rPr>
              <a:t>Card</a:t>
            </a:r>
            <a:r>
              <a:rPr lang="en-N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2800" b="1" dirty="0">
                <a:solidFill>
                  <a:srgbClr val="2A700F"/>
                </a:solidFill>
              </a:rPr>
              <a:t>Points</a:t>
            </a:r>
            <a:r>
              <a:rPr lang="en-N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2800" dirty="0"/>
              <a:t>on the bidding pad … Dealer goes first, then clockwise</a:t>
            </a:r>
          </a:p>
          <a:p>
            <a:pPr marL="357188" indent="-357188"/>
            <a:r>
              <a:rPr lang="en-NZ" sz="2800" dirty="0"/>
              <a:t>The partnership with the most points between them becomes the </a:t>
            </a:r>
            <a:r>
              <a:rPr lang="en-NZ" sz="2800" b="1" dirty="0"/>
              <a:t>declaring</a:t>
            </a:r>
            <a:r>
              <a:rPr lang="en-NZ" sz="2800" dirty="0"/>
              <a:t> side</a:t>
            </a:r>
          </a:p>
          <a:p>
            <a:pPr marL="357188" indent="-357188"/>
            <a:r>
              <a:rPr lang="en-NZ" sz="2800" dirty="0"/>
              <a:t>Within that side, the person with the most points becomes </a:t>
            </a:r>
            <a:r>
              <a:rPr lang="en-NZ" sz="2800" b="1" dirty="0">
                <a:solidFill>
                  <a:srgbClr val="2A700F"/>
                </a:solidFill>
              </a:rPr>
              <a:t>declarer</a:t>
            </a:r>
          </a:p>
          <a:p>
            <a:pPr marL="357188" indent="-357188"/>
            <a:r>
              <a:rPr lang="en-NZ" sz="2800" dirty="0"/>
              <a:t>Opening lead comes from player on declarer’s left (I will tell you what card to lead)</a:t>
            </a:r>
          </a:p>
          <a:p>
            <a:pPr marL="357188" indent="-357188"/>
            <a:r>
              <a:rPr lang="en-NZ" sz="2800" b="1" dirty="0">
                <a:solidFill>
                  <a:srgbClr val="2A700F"/>
                </a:solidFill>
              </a:rPr>
              <a:t>Dummy</a:t>
            </a:r>
            <a:r>
              <a:rPr lang="en-NZ" sz="2800" dirty="0"/>
              <a:t> is </a:t>
            </a:r>
            <a:r>
              <a:rPr lang="en-NZ" dirty="0"/>
              <a:t>placed on the table face up</a:t>
            </a:r>
            <a:endParaRPr lang="en-NZ" sz="2800" dirty="0"/>
          </a:p>
          <a:p>
            <a:pPr marL="357188" indent="-357188"/>
            <a:r>
              <a:rPr lang="en-NZ" sz="2800" dirty="0"/>
              <a:t>Declarer chooses trumps (or </a:t>
            </a:r>
            <a:r>
              <a:rPr lang="en-NZ" sz="2800" dirty="0" err="1"/>
              <a:t>NoTrumps</a:t>
            </a:r>
            <a:r>
              <a:rPr lang="en-NZ" sz="2800" dirty="0"/>
              <a:t>)</a:t>
            </a:r>
          </a:p>
          <a:p>
            <a:pPr>
              <a:buNone/>
            </a:pPr>
            <a:endParaRPr lang="en-NZ" sz="2800" dirty="0"/>
          </a:p>
          <a:p>
            <a:pPr lvl="1">
              <a:buNone/>
            </a:pPr>
            <a:endParaRPr lang="en-NZ" sz="2400" dirty="0"/>
          </a:p>
          <a:p>
            <a:pPr lvl="1">
              <a:buNone/>
            </a:pPr>
            <a:endParaRPr lang="en-NZ" sz="2400" dirty="0"/>
          </a:p>
          <a:p>
            <a:endParaRPr lang="en-NZ" sz="2800" dirty="0"/>
          </a:p>
          <a:p>
            <a:endParaRPr lang="en-NZ" sz="2800" dirty="0"/>
          </a:p>
          <a:p>
            <a:pPr>
              <a:buNone/>
            </a:pPr>
            <a:endParaRPr lang="en-NZ" sz="2800" dirty="0"/>
          </a:p>
          <a:p>
            <a:endParaRPr lang="en-NZ" sz="2800" dirty="0"/>
          </a:p>
          <a:p>
            <a:endParaRPr lang="en-NZ" sz="2800" dirty="0"/>
          </a:p>
        </p:txBody>
      </p:sp>
      <p:pic>
        <p:nvPicPr>
          <p:cNvPr id="4" name="Picture 2" descr="C:\Users\Amanda\AppData\Local\Microsoft\Windows\Temporary Internet Files\Content.IE5\DLMTVB4T\MC9004326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70" y="5785030"/>
            <a:ext cx="629530" cy="62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What is the Partnership looking for?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85360"/>
            <a:ext cx="8828738" cy="4896544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2800" b="1" dirty="0"/>
              <a:t>STEP ONE</a:t>
            </a:r>
            <a:r>
              <a:rPr lang="en-NZ" sz="2800" dirty="0"/>
              <a:t>:  Find a fit</a:t>
            </a:r>
          </a:p>
          <a:p>
            <a:pPr marL="357188" indent="-357188">
              <a:lnSpc>
                <a:spcPct val="150000"/>
              </a:lnSpc>
            </a:pPr>
            <a:r>
              <a:rPr lang="en-NZ" sz="3900" b="1" dirty="0"/>
              <a:t>STEP TWO</a:t>
            </a:r>
            <a:r>
              <a:rPr lang="en-NZ" dirty="0"/>
              <a:t>:  </a:t>
            </a:r>
            <a:r>
              <a:rPr lang="en-NZ" sz="2800" dirty="0"/>
              <a:t>Decide the level to play the contract</a:t>
            </a: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67699"/>
              </p:ext>
            </p:extLst>
          </p:nvPr>
        </p:nvGraphicFramePr>
        <p:xfrm>
          <a:off x="755576" y="2636912"/>
          <a:ext cx="7632848" cy="3134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101">
                <a:tc>
                  <a:txBody>
                    <a:bodyPr/>
                    <a:lstStyle/>
                    <a:p>
                      <a:pPr algn="l"/>
                      <a:r>
                        <a:rPr lang="en-NZ" sz="4000" b="1" dirty="0" err="1">
                          <a:solidFill>
                            <a:srgbClr val="2A700F"/>
                          </a:solidFill>
                          <a:latin typeface="+mn-lt"/>
                        </a:rPr>
                        <a:t>Partscore</a:t>
                      </a:r>
                      <a:r>
                        <a:rPr lang="en-NZ" sz="4000" b="1" dirty="0">
                          <a:solidFill>
                            <a:srgbClr val="2A700F"/>
                          </a:solidFill>
                          <a:latin typeface="+mn-lt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>
                          <a:latin typeface="+mn-lt"/>
                        </a:rPr>
                        <a:t>Total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latin typeface="+mn-lt"/>
                        </a:rPr>
                        <a:t>     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pPr algn="l"/>
                      <a:r>
                        <a:rPr lang="en-NZ" sz="4000" b="1" dirty="0">
                          <a:solidFill>
                            <a:srgbClr val="2A700F"/>
                          </a:solidFill>
                          <a:latin typeface="+mn-lt"/>
                        </a:rPr>
                        <a:t>Game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>
                          <a:latin typeface="+mn-lt"/>
                        </a:rPr>
                        <a:t>Total</a:t>
                      </a:r>
                      <a:r>
                        <a:rPr lang="en-NZ" sz="3600" baseline="0" dirty="0">
                          <a:latin typeface="+mn-lt"/>
                        </a:rPr>
                        <a:t> Points</a:t>
                      </a:r>
                      <a:endParaRPr lang="en-NZ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latin typeface="+mn-lt"/>
                        </a:rPr>
                        <a:t>25 –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pPr algn="l"/>
                      <a:r>
                        <a:rPr lang="en-NZ" sz="4000" b="1" dirty="0">
                          <a:solidFill>
                            <a:srgbClr val="2A700F"/>
                          </a:solidFill>
                          <a:latin typeface="+mn-lt"/>
                        </a:rPr>
                        <a:t>Slam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>
                          <a:latin typeface="+mn-lt"/>
                        </a:rPr>
                        <a:t>Total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latin typeface="+mn-lt"/>
                        </a:rPr>
                        <a:t>33+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781D304-6BE1-4C28-BE16-6F1913BE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14" y="4857310"/>
            <a:ext cx="951620" cy="11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DCFEA-18D5-41A2-8E47-53C4C3C8E130}"/>
              </a:ext>
            </a:extLst>
          </p:cNvPr>
          <p:cNvSpPr txBox="1"/>
          <p:nvPr/>
        </p:nvSpPr>
        <p:spPr>
          <a:xfrm>
            <a:off x="6228184" y="27809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latin typeface="+mn-lt"/>
              </a:rPr>
              <a:t>Less than 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18422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What is GAME?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89864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3200" dirty="0"/>
              <a:t>You get a large bonus for bidding and making a </a:t>
            </a:r>
            <a:r>
              <a:rPr lang="en-NZ" sz="3200" b="1" dirty="0">
                <a:solidFill>
                  <a:srgbClr val="2A700F"/>
                </a:solidFill>
              </a:rPr>
              <a:t>GAME</a:t>
            </a:r>
            <a:r>
              <a:rPr lang="en-NZ" sz="3200" dirty="0"/>
              <a:t> contract</a:t>
            </a:r>
          </a:p>
          <a:p>
            <a:pPr marL="357188" indent="-357188">
              <a:buNone/>
            </a:pPr>
            <a:endParaRPr lang="en-NZ" sz="800" dirty="0"/>
          </a:p>
          <a:p>
            <a:pPr marL="357188" indent="-357188"/>
            <a:r>
              <a:rPr lang="en-NZ" sz="3200" dirty="0"/>
              <a:t>The number of tricks required to make game depends on the trump suit </a:t>
            </a:r>
            <a:r>
              <a:rPr lang="en-NZ" sz="3200" u="sng" dirty="0"/>
              <a:t>or</a:t>
            </a:r>
            <a:r>
              <a:rPr lang="en-NZ" sz="3200" dirty="0"/>
              <a:t> </a:t>
            </a:r>
            <a:r>
              <a:rPr lang="en-NZ" sz="3200" dirty="0" err="1"/>
              <a:t>NoTrumps</a:t>
            </a:r>
            <a:endParaRPr lang="en-NZ" sz="3200" dirty="0"/>
          </a:p>
          <a:p>
            <a:endParaRPr lang="en-NZ" dirty="0"/>
          </a:p>
          <a:p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3429000"/>
          <a:ext cx="7848873" cy="2448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091">
                <a:tc>
                  <a:txBody>
                    <a:bodyPr/>
                    <a:lstStyle/>
                    <a:p>
                      <a:pPr algn="r"/>
                      <a:r>
                        <a:rPr lang="en-NZ" sz="3600" dirty="0"/>
                        <a:t>3NT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3600" dirty="0"/>
                        <a:t>9 tricks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r"/>
                      <a:r>
                        <a:rPr lang="en-NZ" sz="3600" dirty="0"/>
                        <a:t>4</a:t>
                      </a:r>
                      <a:r>
                        <a:rPr lang="en-NZ" sz="36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r>
                        <a:rPr lang="en-NZ" sz="3600" dirty="0">
                          <a:sym typeface="Symbol"/>
                        </a:rPr>
                        <a:t>/</a:t>
                      </a:r>
                      <a:endParaRPr lang="en-N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3600" dirty="0"/>
                        <a:t>10 tricks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r"/>
                      <a:r>
                        <a:rPr lang="en-NZ" sz="3600" dirty="0">
                          <a:sym typeface="Symbol"/>
                        </a:rPr>
                        <a:t>5/</a:t>
                      </a:r>
                      <a:r>
                        <a:rPr lang="en-NZ" sz="36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en-NZ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3600" dirty="0"/>
                        <a:t>11 tricks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000" b="1" dirty="0"/>
              <a:t>Lesson One </a:t>
            </a:r>
            <a:r>
              <a:rPr lang="en-NZ" sz="4000" dirty="0"/>
              <a:t>– Introduction to Bridge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0"/>
            <a:ext cx="8291264" cy="78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000" dirty="0"/>
              <a:t>The Game of bridge is played in 2 distinct phases:</a:t>
            </a:r>
          </a:p>
          <a:p>
            <a:pPr>
              <a:lnSpc>
                <a:spcPct val="10000"/>
              </a:lnSpc>
              <a:spcBef>
                <a:spcPts val="0"/>
              </a:spcBef>
              <a:buNone/>
            </a:pPr>
            <a:endParaRPr lang="en-NZ" sz="3000" dirty="0"/>
          </a:p>
          <a:p>
            <a:pPr>
              <a:lnSpc>
                <a:spcPct val="10000"/>
              </a:lnSpc>
              <a:spcBef>
                <a:spcPts val="0"/>
              </a:spcBef>
              <a:buNone/>
            </a:pPr>
            <a:endParaRPr lang="en-NZ" sz="3000" dirty="0"/>
          </a:p>
          <a:p>
            <a:pPr>
              <a:lnSpc>
                <a:spcPct val="10000"/>
              </a:lnSpc>
              <a:spcBef>
                <a:spcPts val="0"/>
              </a:spcBef>
              <a:buNone/>
            </a:pPr>
            <a:endParaRPr lang="en-NZ" sz="3000" dirty="0"/>
          </a:p>
          <a:p>
            <a:pPr>
              <a:lnSpc>
                <a:spcPct val="10000"/>
              </a:lnSpc>
              <a:spcBef>
                <a:spcPts val="0"/>
              </a:spcBef>
              <a:buNone/>
            </a:pPr>
            <a:endParaRPr lang="en-NZ" sz="3200" dirty="0"/>
          </a:p>
        </p:txBody>
      </p:sp>
      <p:pic>
        <p:nvPicPr>
          <p:cNvPr id="4" name="Picture 3" descr="Bidding Pad.JPG"/>
          <p:cNvPicPr>
            <a:picLocks noChangeAspect="1"/>
          </p:cNvPicPr>
          <p:nvPr/>
        </p:nvPicPr>
        <p:blipFill rotWithShape="1">
          <a:blip r:embed="rId3" cstate="print"/>
          <a:srcRect t="12932"/>
          <a:stretch/>
        </p:blipFill>
        <p:spPr>
          <a:xfrm>
            <a:off x="5580112" y="2204864"/>
            <a:ext cx="3092475" cy="29855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D40778-2332-4070-84F5-77B4C31DBB4E}"/>
              </a:ext>
            </a:extLst>
          </p:cNvPr>
          <p:cNvSpPr txBox="1">
            <a:spLocks/>
          </p:cNvSpPr>
          <p:nvPr/>
        </p:nvSpPr>
        <p:spPr>
          <a:xfrm>
            <a:off x="457200" y="2272736"/>
            <a:ext cx="4834880" cy="281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NZ" sz="3000" b="1" u="sng" dirty="0"/>
              <a:t>PHASE  1</a:t>
            </a:r>
            <a:endParaRPr lang="en-NZ" sz="2800" dirty="0"/>
          </a:p>
          <a:p>
            <a:pPr marL="0" indent="0">
              <a:buNone/>
            </a:pPr>
            <a:endParaRPr lang="en-NZ" sz="3000" b="1" dirty="0"/>
          </a:p>
          <a:p>
            <a:pPr marL="0" indent="0">
              <a:buNone/>
            </a:pPr>
            <a:r>
              <a:rPr lang="en-NZ" sz="3000" b="1" dirty="0"/>
              <a:t>The Auction </a:t>
            </a:r>
            <a:r>
              <a:rPr lang="en-NZ" sz="3000" dirty="0"/>
              <a:t>… each person in the partnership ‘talks’ to each other to describe what they have in their hand to work out the </a:t>
            </a:r>
            <a:r>
              <a:rPr lang="en-NZ" sz="3000" b="1" dirty="0">
                <a:solidFill>
                  <a:srgbClr val="FF0000"/>
                </a:solidFill>
              </a:rPr>
              <a:t>best</a:t>
            </a:r>
            <a:r>
              <a:rPr lang="en-NZ" sz="3000" dirty="0">
                <a:solidFill>
                  <a:srgbClr val="FF0000"/>
                </a:solidFill>
              </a:rPr>
              <a:t> </a:t>
            </a:r>
            <a:r>
              <a:rPr lang="en-NZ" sz="3000" b="1" dirty="0">
                <a:solidFill>
                  <a:srgbClr val="FF0000"/>
                </a:solidFill>
              </a:rPr>
              <a:t>contract</a:t>
            </a:r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GAME Contracts</a:t>
            </a:r>
            <a:endParaRPr lang="en-NZ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67544" y="1257368"/>
          <a:ext cx="8229600" cy="39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NZ" sz="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1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2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2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3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3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3NT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4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4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5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5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5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5NT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6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6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6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6NT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  <a:sym typeface="Symbol"/>
                        </a:rPr>
                        <a:t>7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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n-lt"/>
                          <a:sym typeface="Symbol"/>
                        </a:rPr>
                        <a:t>7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n-lt"/>
                          <a:sym typeface="Symbol"/>
                        </a:rPr>
                        <a:t>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  <a:sym typeface="Symbol"/>
                        </a:rPr>
                        <a:t>7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7NT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The Rules of Mini-Bridge </a:t>
            </a:r>
            <a:r>
              <a:rPr lang="en-NZ" sz="3100" b="1" dirty="0"/>
              <a:t>(Boards 5 - 8)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384"/>
            <a:ext cx="8229600" cy="4824536"/>
          </a:xfrm>
        </p:spPr>
        <p:txBody>
          <a:bodyPr>
            <a:normAutofit/>
          </a:bodyPr>
          <a:lstStyle/>
          <a:p>
            <a:r>
              <a:rPr lang="en-NZ" sz="2400" dirty="0"/>
              <a:t>Write down your </a:t>
            </a:r>
            <a:r>
              <a:rPr lang="en-NZ" sz="2400" b="1" dirty="0">
                <a:solidFill>
                  <a:srgbClr val="2A700F"/>
                </a:solidFill>
              </a:rPr>
              <a:t>High</a:t>
            </a:r>
            <a:r>
              <a:rPr lang="en-N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2400" b="1" dirty="0">
                <a:solidFill>
                  <a:srgbClr val="2A700F"/>
                </a:solidFill>
              </a:rPr>
              <a:t>Card</a:t>
            </a:r>
            <a:r>
              <a:rPr lang="en-N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2400" b="1" dirty="0">
                <a:solidFill>
                  <a:srgbClr val="2A700F"/>
                </a:solidFill>
              </a:rPr>
              <a:t>Points</a:t>
            </a:r>
            <a:r>
              <a:rPr lang="en-N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2400" dirty="0"/>
              <a:t>on the bidding pad … Dealer goes first</a:t>
            </a:r>
          </a:p>
          <a:p>
            <a:r>
              <a:rPr lang="en-NZ" sz="2400" dirty="0"/>
              <a:t>The partnership with the most points between them becomes the </a:t>
            </a:r>
            <a:r>
              <a:rPr lang="en-NZ" sz="2400" b="1" dirty="0"/>
              <a:t>declaring</a:t>
            </a:r>
            <a:r>
              <a:rPr lang="en-NZ" sz="2400" dirty="0"/>
              <a:t> side</a:t>
            </a:r>
          </a:p>
          <a:p>
            <a:r>
              <a:rPr lang="en-NZ" sz="2400" dirty="0"/>
              <a:t>Within that side, the person with the most points becomes </a:t>
            </a:r>
            <a:r>
              <a:rPr lang="en-NZ" sz="2400" b="1" dirty="0">
                <a:solidFill>
                  <a:srgbClr val="2A700F"/>
                </a:solidFill>
              </a:rPr>
              <a:t>declarer</a:t>
            </a:r>
          </a:p>
          <a:p>
            <a:r>
              <a:rPr lang="en-NZ" sz="2400" dirty="0"/>
              <a:t>Opening lead comes from player on declarer’s left (I will tell you what card to lead)</a:t>
            </a:r>
          </a:p>
          <a:p>
            <a:r>
              <a:rPr lang="en-NZ" sz="2400" b="1" dirty="0">
                <a:solidFill>
                  <a:srgbClr val="2A700F"/>
                </a:solidFill>
              </a:rPr>
              <a:t>Dummy</a:t>
            </a:r>
            <a:r>
              <a:rPr lang="en-NZ" sz="2400" dirty="0"/>
              <a:t> is tabled</a:t>
            </a:r>
          </a:p>
          <a:p>
            <a:r>
              <a:rPr lang="en-NZ" sz="2400" dirty="0"/>
              <a:t>Declarer chooses trumps (or </a:t>
            </a:r>
            <a:r>
              <a:rPr lang="en-NZ" sz="2400" dirty="0" err="1"/>
              <a:t>NoTrumps</a:t>
            </a:r>
            <a:r>
              <a:rPr lang="en-NZ" sz="2400" dirty="0"/>
              <a:t>)</a:t>
            </a:r>
          </a:p>
          <a:p>
            <a:r>
              <a:rPr lang="en-NZ" sz="2400" b="1" i="1" dirty="0">
                <a:solidFill>
                  <a:srgbClr val="FF0000"/>
                </a:solidFill>
              </a:rPr>
              <a:t>Declarer then chooses the level they want to play (</a:t>
            </a:r>
            <a:r>
              <a:rPr lang="en-NZ" sz="2400" b="1" i="1" dirty="0" err="1">
                <a:solidFill>
                  <a:srgbClr val="FF0000"/>
                </a:solidFill>
              </a:rPr>
              <a:t>partscore</a:t>
            </a:r>
            <a:r>
              <a:rPr lang="en-NZ" sz="2400" b="1" i="1" dirty="0">
                <a:solidFill>
                  <a:srgbClr val="FF0000"/>
                </a:solidFill>
              </a:rPr>
              <a:t> or game)</a:t>
            </a:r>
          </a:p>
          <a:p>
            <a:pPr>
              <a:buNone/>
            </a:pPr>
            <a:endParaRPr lang="en-NZ" sz="2400" dirty="0"/>
          </a:p>
          <a:p>
            <a:pPr lvl="1">
              <a:buNone/>
            </a:pPr>
            <a:endParaRPr lang="en-NZ" sz="2000" dirty="0"/>
          </a:p>
          <a:p>
            <a:pPr lvl="1">
              <a:buNone/>
            </a:pPr>
            <a:endParaRPr lang="en-NZ" sz="2000" dirty="0"/>
          </a:p>
          <a:p>
            <a:endParaRPr lang="en-NZ" sz="2400" dirty="0"/>
          </a:p>
          <a:p>
            <a:endParaRPr lang="en-NZ" sz="2400" dirty="0"/>
          </a:p>
          <a:p>
            <a:pPr>
              <a:buNone/>
            </a:pPr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What is the Partnership looking for?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360"/>
            <a:ext cx="8579296" cy="4896544"/>
          </a:xfrm>
        </p:spPr>
        <p:txBody>
          <a:bodyPr>
            <a:normAutofit/>
          </a:bodyPr>
          <a:lstStyle/>
          <a:p>
            <a:r>
              <a:rPr lang="en-NZ" sz="2800" b="1" dirty="0"/>
              <a:t>STEP ONE</a:t>
            </a:r>
            <a:r>
              <a:rPr lang="en-NZ" sz="2800" dirty="0"/>
              <a:t>:  Find a fit</a:t>
            </a:r>
          </a:p>
          <a:p>
            <a:pPr>
              <a:lnSpc>
                <a:spcPct val="150000"/>
              </a:lnSpc>
            </a:pPr>
            <a:r>
              <a:rPr lang="en-NZ" sz="3900" b="1" dirty="0"/>
              <a:t>STEP TWO</a:t>
            </a:r>
            <a:r>
              <a:rPr lang="en-NZ" dirty="0"/>
              <a:t>:  </a:t>
            </a:r>
            <a:r>
              <a:rPr lang="en-NZ" sz="2800" dirty="0"/>
              <a:t>Decide the level to play the contract</a:t>
            </a: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76743"/>
              </p:ext>
            </p:extLst>
          </p:nvPr>
        </p:nvGraphicFramePr>
        <p:xfrm>
          <a:off x="755576" y="2564904"/>
          <a:ext cx="7632848" cy="3134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101">
                <a:tc>
                  <a:txBody>
                    <a:bodyPr/>
                    <a:lstStyle/>
                    <a:p>
                      <a:pPr algn="l"/>
                      <a:r>
                        <a:rPr lang="en-NZ" sz="4000" b="1" dirty="0" err="1">
                          <a:solidFill>
                            <a:srgbClr val="2A700F"/>
                          </a:solidFill>
                          <a:latin typeface="+mn-lt"/>
                        </a:rPr>
                        <a:t>Partscore</a:t>
                      </a:r>
                      <a:r>
                        <a:rPr lang="en-NZ" sz="4000" b="1" dirty="0">
                          <a:solidFill>
                            <a:srgbClr val="2A700F"/>
                          </a:solidFill>
                          <a:latin typeface="+mn-lt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>
                          <a:latin typeface="+mn-lt"/>
                        </a:rPr>
                        <a:t>Total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latin typeface="+mn-lt"/>
                        </a:rPr>
                        <a:t>     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pPr algn="l"/>
                      <a:r>
                        <a:rPr lang="en-NZ" sz="4000" b="1" dirty="0">
                          <a:solidFill>
                            <a:srgbClr val="2A700F"/>
                          </a:solidFill>
                          <a:latin typeface="+mn-lt"/>
                        </a:rPr>
                        <a:t>Game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>
                          <a:latin typeface="+mn-lt"/>
                        </a:rPr>
                        <a:t>Total</a:t>
                      </a:r>
                      <a:r>
                        <a:rPr lang="en-NZ" sz="3600" baseline="0" dirty="0">
                          <a:latin typeface="+mn-lt"/>
                        </a:rPr>
                        <a:t> Points</a:t>
                      </a:r>
                      <a:endParaRPr lang="en-NZ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latin typeface="+mn-lt"/>
                        </a:rPr>
                        <a:t>25 –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pPr algn="l"/>
                      <a:r>
                        <a:rPr lang="en-NZ" sz="4000" b="1" dirty="0">
                          <a:solidFill>
                            <a:srgbClr val="2A700F"/>
                          </a:solidFill>
                          <a:latin typeface="+mn-lt"/>
                        </a:rPr>
                        <a:t>Slam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>
                          <a:latin typeface="+mn-lt"/>
                        </a:rPr>
                        <a:t>Total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000" b="1" dirty="0">
                          <a:latin typeface="+mn-lt"/>
                        </a:rPr>
                        <a:t>33+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781D304-6BE1-4C28-BE16-6F1913BE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14" y="4857310"/>
            <a:ext cx="951620" cy="11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DCFEA-18D5-41A2-8E47-53C4C3C8E130}"/>
              </a:ext>
            </a:extLst>
          </p:cNvPr>
          <p:cNvSpPr txBox="1"/>
          <p:nvPr/>
        </p:nvSpPr>
        <p:spPr>
          <a:xfrm>
            <a:off x="6228184" y="27089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latin typeface="+mn-lt"/>
              </a:rPr>
              <a:t>Less than 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60454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473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Homework (sorry)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193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 descr="Quiz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96395"/>
            <a:ext cx="7055579" cy="453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Practice and Review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68"/>
            <a:ext cx="8229600" cy="4824536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50000"/>
              </a:lnSpc>
            </a:pPr>
            <a:r>
              <a:rPr lang="en-NZ" sz="2800" b="1" dirty="0"/>
              <a:t>Review </a:t>
            </a:r>
            <a:r>
              <a:rPr lang="en-NZ" sz="2800" dirty="0"/>
              <a:t>tonight’s lesson notes as soon as possible</a:t>
            </a:r>
          </a:p>
          <a:p>
            <a:pPr marL="357188" indent="-357188">
              <a:lnSpc>
                <a:spcPct val="150000"/>
              </a:lnSpc>
            </a:pPr>
            <a:r>
              <a:rPr lang="en-NZ" sz="2800" b="1" dirty="0"/>
              <a:t>Review l</a:t>
            </a:r>
            <a:r>
              <a:rPr lang="en-NZ" sz="2800" dirty="0"/>
              <a:t>esson notes again before next week’s lesson</a:t>
            </a:r>
          </a:p>
          <a:p>
            <a:pPr marL="357188" indent="-357188"/>
            <a:r>
              <a:rPr lang="en-NZ" sz="2800" dirty="0"/>
              <a:t>Do your </a:t>
            </a:r>
            <a:r>
              <a:rPr lang="en-NZ" sz="2800" b="1" dirty="0"/>
              <a:t>homework</a:t>
            </a:r>
            <a:r>
              <a:rPr lang="en-NZ" sz="2800" dirty="0"/>
              <a:t> – Quiz 1</a:t>
            </a:r>
          </a:p>
          <a:p>
            <a:pPr marL="0" indent="0">
              <a:buNone/>
            </a:pPr>
            <a:r>
              <a:rPr lang="en-NZ" sz="2800" dirty="0"/>
              <a:t>    ….. Please  </a:t>
            </a:r>
          </a:p>
          <a:p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3078" name="Picture 6" descr="I Do My Homework Cartoon">
            <a:extLst>
              <a:ext uri="{FF2B5EF4-FFF2-40B4-BE49-F238E27FC236}">
                <a16:creationId xmlns:a16="http://schemas.microsoft.com/office/drawing/2014/main" id="{1520EE67-EAB8-46AE-87E5-07753F7B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8438" l="2833" r="93201">
                        <a14:foregroundMark x1="27479" y1="9375" x2="31728" y2="58398"/>
                        <a14:foregroundMark x1="31728" y1="58398" x2="29462" y2="62305"/>
                        <a14:foregroundMark x1="3116" y1="17578" x2="5666" y2="71094"/>
                        <a14:foregroundMark x1="41360" y1="5664" x2="34278" y2="18359"/>
                        <a14:foregroundMark x1="33711" y1="7813" x2="43626" y2="11914"/>
                        <a14:foregroundMark x1="43059" y1="4102" x2="43909" y2="8984"/>
                        <a14:foregroundMark x1="46459" y1="12695" x2="50992" y2="12695"/>
                        <a14:foregroundMark x1="53824" y1="13281" x2="60057" y2="12695"/>
                        <a14:foregroundMark x1="58640" y1="92578" x2="68839" y2="97461"/>
                        <a14:foregroundMark x1="28045" y1="10352" x2="34278" y2="14063"/>
                        <a14:foregroundMark x1="33994" y1="9180" x2="33428" y2="17188"/>
                        <a14:foregroundMark x1="93201" y1="93359" x2="93201" y2="98438"/>
                        <a14:foregroundMark x1="25212" y1="89844" x2="26912" y2="94141"/>
                        <a14:foregroundMark x1="20963" y1="92578" x2="35977" y2="9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530624" cy="36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number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000" b="1" dirty="0"/>
              <a:t>Lesson One </a:t>
            </a:r>
            <a:r>
              <a:rPr lang="en-NZ" sz="4000" dirty="0"/>
              <a:t>– Introduction to Bridge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0"/>
            <a:ext cx="389877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000" b="1" u="sng" dirty="0"/>
              <a:t>PHASE 2</a:t>
            </a:r>
          </a:p>
          <a:p>
            <a:pPr marL="0" indent="0">
              <a:buNone/>
            </a:pPr>
            <a:endParaRPr lang="en-NZ" sz="3000" b="1" dirty="0"/>
          </a:p>
          <a:p>
            <a:pPr marL="0" indent="0">
              <a:buNone/>
            </a:pPr>
            <a:r>
              <a:rPr lang="en-NZ" sz="3000" b="1" dirty="0"/>
              <a:t>The Play </a:t>
            </a:r>
            <a:r>
              <a:rPr lang="en-NZ" sz="3000" dirty="0"/>
              <a:t>… the winning partnership now needs to fulfil their contract</a:t>
            </a:r>
          </a:p>
          <a:p>
            <a:pPr>
              <a:buNone/>
            </a:pPr>
            <a:endParaRPr lang="en-NZ" dirty="0"/>
          </a:p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4" y="1492040"/>
            <a:ext cx="443934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PHASE 1 - The Auction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0"/>
            <a:ext cx="8229600" cy="4392000"/>
          </a:xfrm>
        </p:spPr>
        <p:txBody>
          <a:bodyPr>
            <a:normAutofit/>
          </a:bodyPr>
          <a:lstStyle/>
          <a:p>
            <a:pPr marL="266700" indent="-266700"/>
            <a:r>
              <a:rPr lang="en-NZ" sz="3200" dirty="0"/>
              <a:t>The process of ‘talking’ to each other to describe the contents of your hand</a:t>
            </a:r>
          </a:p>
          <a:p>
            <a:pPr marL="266700" indent="-266700"/>
            <a:r>
              <a:rPr lang="en-NZ" sz="3200" dirty="0"/>
              <a:t>The </a:t>
            </a:r>
            <a:r>
              <a:rPr lang="en-NZ" sz="3200" b="1" dirty="0">
                <a:solidFill>
                  <a:srgbClr val="2A700F"/>
                </a:solidFill>
              </a:rPr>
              <a:t>Dealer</a:t>
            </a:r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3200" dirty="0"/>
              <a:t>is the first person to bid</a:t>
            </a:r>
          </a:p>
          <a:p>
            <a:pPr marL="266700" indent="-266700"/>
            <a:r>
              <a:rPr lang="en-NZ" sz="3200" dirty="0"/>
              <a:t>Bids must be made in the correct order</a:t>
            </a:r>
          </a:p>
          <a:p>
            <a:pPr marL="266700" indent="-266700"/>
            <a:r>
              <a:rPr lang="en-NZ" sz="3200" dirty="0"/>
              <a:t>Bids are made clockwise</a:t>
            </a:r>
          </a:p>
          <a:p>
            <a:pPr marL="266700" indent="-266700"/>
            <a:r>
              <a:rPr lang="en-NZ" sz="3200" dirty="0"/>
              <a:t>If you have nothing to say … </a:t>
            </a:r>
          </a:p>
          <a:p>
            <a:pPr>
              <a:buNone/>
            </a:pPr>
            <a:r>
              <a:rPr lang="en-NZ" sz="3200" dirty="0"/>
              <a:t>   you can </a:t>
            </a:r>
            <a:r>
              <a:rPr lang="en-NZ" sz="3200" b="1" dirty="0">
                <a:solidFill>
                  <a:srgbClr val="2A700F"/>
                </a:solidFill>
              </a:rPr>
              <a:t>PASS !</a:t>
            </a:r>
            <a:endParaRPr lang="en-NZ" dirty="0"/>
          </a:p>
        </p:txBody>
      </p:sp>
      <p:pic>
        <p:nvPicPr>
          <p:cNvPr id="2050" name="Picture 2" descr="A step-by-step guide to buying auction properties | EdgeProp.my">
            <a:extLst>
              <a:ext uri="{FF2B5EF4-FFF2-40B4-BE49-F238E27FC236}">
                <a16:creationId xmlns:a16="http://schemas.microsoft.com/office/drawing/2014/main" id="{CFD6D5D9-620A-41C0-8D85-1B56365E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229174" cy="24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PHASE 1 – The Auction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92" y="1747411"/>
            <a:ext cx="5472460" cy="3553797"/>
          </a:xfrm>
        </p:spPr>
        <p:txBody>
          <a:bodyPr>
            <a:normAutofit lnSpcReduction="10000"/>
          </a:bodyPr>
          <a:lstStyle/>
          <a:p>
            <a:pPr marL="266700" indent="-266700"/>
            <a:r>
              <a:rPr lang="en-NZ" sz="3200" dirty="0"/>
              <a:t>Bidding is written down</a:t>
            </a:r>
          </a:p>
          <a:p>
            <a:pPr marL="266700" indent="-266700"/>
            <a:r>
              <a:rPr lang="en-NZ" sz="3200" dirty="0"/>
              <a:t>The auction concludes when there have been 3 passes in </a:t>
            </a:r>
            <a:br>
              <a:rPr lang="en-NZ" sz="3200" dirty="0"/>
            </a:br>
            <a:r>
              <a:rPr lang="en-NZ" sz="3200" dirty="0"/>
              <a:t>a row</a:t>
            </a:r>
          </a:p>
          <a:p>
            <a:pPr marL="266700" indent="-266700"/>
            <a:r>
              <a:rPr lang="en-NZ" sz="3200" dirty="0"/>
              <a:t>The </a:t>
            </a:r>
            <a:r>
              <a:rPr lang="en-NZ" sz="3200" b="1" dirty="0">
                <a:solidFill>
                  <a:srgbClr val="2A700F"/>
                </a:solidFill>
              </a:rPr>
              <a:t>Contract</a:t>
            </a:r>
            <a:r>
              <a:rPr lang="en-NZ" sz="3200" dirty="0"/>
              <a:t> is the last bid made before those 3 passes</a:t>
            </a:r>
          </a:p>
          <a:p>
            <a:pPr marL="266700" indent="-266700"/>
            <a:r>
              <a:rPr lang="en-NZ" sz="3200" dirty="0"/>
              <a:t>The player who bids the suit first will be the </a:t>
            </a:r>
            <a:r>
              <a:rPr lang="en-NZ" sz="3200" b="1" dirty="0">
                <a:solidFill>
                  <a:srgbClr val="2A700F"/>
                </a:solidFill>
              </a:rPr>
              <a:t>Declarer</a:t>
            </a: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1028" name="Picture 4" descr="CBRS auction starts off strong, with high demand in first round ...">
            <a:extLst>
              <a:ext uri="{FF2B5EF4-FFF2-40B4-BE49-F238E27FC236}">
                <a16:creationId xmlns:a16="http://schemas.microsoft.com/office/drawing/2014/main" id="{8823A717-20C4-46E0-BAE2-562EF7506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6153"/>
          <a:stretch/>
        </p:blipFill>
        <p:spPr bwMode="auto">
          <a:xfrm>
            <a:off x="5796136" y="2636912"/>
            <a:ext cx="2957876" cy="25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arn to Play Bridge - Part 3 | Events | Jefferson County Public ...">
            <a:extLst>
              <a:ext uri="{FF2B5EF4-FFF2-40B4-BE49-F238E27FC236}">
                <a16:creationId xmlns:a16="http://schemas.microsoft.com/office/drawing/2014/main" id="{B3A11CAA-8D25-406B-8ACC-F4940CD33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18775"/>
          <a:stretch/>
        </p:blipFill>
        <p:spPr bwMode="auto">
          <a:xfrm>
            <a:off x="5508104" y="4699789"/>
            <a:ext cx="3644056" cy="170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PHASE 2 – The Play of the Hand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34440"/>
            <a:ext cx="8229600" cy="4389120"/>
          </a:xfrm>
        </p:spPr>
        <p:txBody>
          <a:bodyPr>
            <a:normAutofit/>
          </a:bodyPr>
          <a:lstStyle/>
          <a:p>
            <a:r>
              <a:rPr lang="en-NZ" sz="3200" dirty="0"/>
              <a:t>The </a:t>
            </a:r>
            <a:r>
              <a:rPr lang="en-NZ" sz="3200" b="1" dirty="0">
                <a:solidFill>
                  <a:srgbClr val="2A700F"/>
                </a:solidFill>
              </a:rPr>
              <a:t>Declarer </a:t>
            </a:r>
            <a:r>
              <a:rPr lang="en-NZ" sz="3200" dirty="0"/>
              <a:t>is the person who plays the hand</a:t>
            </a:r>
          </a:p>
          <a:p>
            <a:r>
              <a:rPr lang="en-NZ" sz="3200" dirty="0"/>
              <a:t>The</a:t>
            </a:r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3200" b="1" dirty="0">
                <a:solidFill>
                  <a:srgbClr val="2A700F"/>
                </a:solidFill>
              </a:rPr>
              <a:t>opening lead </a:t>
            </a:r>
            <a:r>
              <a:rPr lang="en-NZ" sz="3200" dirty="0"/>
              <a:t>is made by the person on Declarer’s left</a:t>
            </a:r>
          </a:p>
          <a:p>
            <a:r>
              <a:rPr lang="en-NZ" sz="3200" b="1" dirty="0">
                <a:solidFill>
                  <a:srgbClr val="2A700F"/>
                </a:solidFill>
              </a:rPr>
              <a:t>Dummy</a:t>
            </a:r>
            <a:r>
              <a:rPr lang="en-NZ" sz="3200" dirty="0"/>
              <a:t> lays their cards out on the table with the trump suit on their right</a:t>
            </a:r>
          </a:p>
          <a:p>
            <a:r>
              <a:rPr lang="en-NZ" sz="3200" dirty="0"/>
              <a:t>The cards laid on the table are also known as the </a:t>
            </a:r>
            <a:r>
              <a:rPr lang="en-NZ" sz="3200" b="1" dirty="0">
                <a:solidFill>
                  <a:srgbClr val="2A700F"/>
                </a:solidFill>
              </a:rPr>
              <a:t>Dummy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3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PHASE 2 - Play of the Hand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1569"/>
            <a:ext cx="7886700" cy="4351338"/>
          </a:xfrm>
        </p:spPr>
        <p:txBody>
          <a:bodyPr>
            <a:normAutofit lnSpcReduction="10000"/>
          </a:bodyPr>
          <a:lstStyle/>
          <a:p>
            <a:pPr marL="266700" indent="-266700"/>
            <a:r>
              <a:rPr lang="en-NZ" sz="3200" dirty="0"/>
              <a:t>Declarer plays their own cards AND </a:t>
            </a:r>
            <a:r>
              <a:rPr lang="en-NZ" sz="3200"/>
              <a:t>calls for </a:t>
            </a:r>
            <a:r>
              <a:rPr lang="en-NZ" sz="3200" dirty="0"/>
              <a:t>Dummy’s cards</a:t>
            </a:r>
          </a:p>
          <a:p>
            <a:pPr marL="266700" indent="-266700"/>
            <a:r>
              <a:rPr lang="en-NZ" sz="3200" dirty="0"/>
              <a:t>A </a:t>
            </a:r>
            <a:r>
              <a:rPr lang="en-NZ" sz="3200" b="1" dirty="0">
                <a:solidFill>
                  <a:srgbClr val="2A700F"/>
                </a:solidFill>
              </a:rPr>
              <a:t>trick</a:t>
            </a:r>
            <a:r>
              <a:rPr lang="en-NZ" sz="3200" dirty="0"/>
              <a:t> is a collection of 4 cards – one from each player</a:t>
            </a:r>
          </a:p>
          <a:p>
            <a:pPr marL="266700" indent="-266700"/>
            <a:r>
              <a:rPr lang="en-NZ" sz="3200" dirty="0"/>
              <a:t>A player must follow suit where possible</a:t>
            </a:r>
          </a:p>
          <a:p>
            <a:pPr marL="266700" indent="-266700"/>
            <a:r>
              <a:rPr lang="en-NZ" sz="3200" dirty="0"/>
              <a:t>The highest card of the suit led wins the trick UNLESS a </a:t>
            </a:r>
            <a:r>
              <a:rPr lang="en-NZ" sz="3200" b="1" dirty="0">
                <a:solidFill>
                  <a:srgbClr val="2A700F"/>
                </a:solidFill>
              </a:rPr>
              <a:t>trump</a:t>
            </a:r>
            <a:r>
              <a:rPr lang="en-NZ" sz="3200" b="1" dirty="0"/>
              <a:t> </a:t>
            </a:r>
            <a:r>
              <a:rPr lang="en-NZ" sz="3200" dirty="0"/>
              <a:t>is played</a:t>
            </a:r>
          </a:p>
          <a:p>
            <a:pPr marL="266700" indent="-266700"/>
            <a:r>
              <a:rPr lang="en-NZ" sz="3200" dirty="0"/>
              <a:t>If you win the trick, you lead to the next trick</a:t>
            </a: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How the Cards are Placed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352"/>
            <a:ext cx="8229600" cy="2592288"/>
          </a:xfrm>
        </p:spPr>
        <p:txBody>
          <a:bodyPr>
            <a:normAutofit fontScale="92500" lnSpcReduction="10000"/>
          </a:bodyPr>
          <a:lstStyle/>
          <a:p>
            <a:pPr marL="266700" indent="-266700"/>
            <a:r>
              <a:rPr lang="en-NZ" sz="3200" dirty="0"/>
              <a:t>Each player keeps their own cards in front of them</a:t>
            </a:r>
          </a:p>
          <a:p>
            <a:pPr marL="266700" indent="-266700"/>
            <a:r>
              <a:rPr lang="en-NZ" sz="3200" dirty="0"/>
              <a:t>If you win the </a:t>
            </a:r>
            <a:r>
              <a:rPr lang="en-NZ" sz="3200" b="1" dirty="0">
                <a:solidFill>
                  <a:srgbClr val="2A700F"/>
                </a:solidFill>
              </a:rPr>
              <a:t>trick</a:t>
            </a:r>
            <a:r>
              <a:rPr lang="en-NZ" sz="3200" dirty="0"/>
              <a:t> the card is placed vertically in front of you</a:t>
            </a:r>
          </a:p>
          <a:p>
            <a:pPr marL="266700" indent="-266700"/>
            <a:r>
              <a:rPr lang="en-NZ" sz="3200" dirty="0"/>
              <a:t>If you lose the </a:t>
            </a:r>
            <a:r>
              <a:rPr lang="en-NZ" sz="3200" b="1" dirty="0">
                <a:solidFill>
                  <a:srgbClr val="2A700F"/>
                </a:solidFill>
              </a:rPr>
              <a:t>trick</a:t>
            </a:r>
            <a:r>
              <a:rPr lang="en-NZ" sz="3200" dirty="0"/>
              <a:t> the card is placed horizontally in front of you</a:t>
            </a:r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75BEEA-C8C9-4CF1-9D50-3D902532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3573016"/>
            <a:ext cx="8429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9139</TotalTime>
  <Words>1711</Words>
  <Application>Microsoft Office PowerPoint</Application>
  <PresentationFormat>On-screen Show (4:3)</PresentationFormat>
  <Paragraphs>592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Bigshoulders</vt:lpstr>
      <vt:lpstr>Calibri</vt:lpstr>
      <vt:lpstr>Gill Sans MT</vt:lpstr>
      <vt:lpstr>Symbol</vt:lpstr>
      <vt:lpstr>Wingdings 2</vt:lpstr>
      <vt:lpstr>Office Theme</vt:lpstr>
      <vt:lpstr>PowerPoint Presentation</vt:lpstr>
      <vt:lpstr>Lesson One   Introduction to Bridge</vt:lpstr>
      <vt:lpstr>Lesson One – Introduction to Bridge</vt:lpstr>
      <vt:lpstr>Lesson One – Introduction to Bridge</vt:lpstr>
      <vt:lpstr>PHASE 1 - The Auction</vt:lpstr>
      <vt:lpstr>PHASE 1 – The Auction</vt:lpstr>
      <vt:lpstr>PHASE 2 – The Play of the Hand</vt:lpstr>
      <vt:lpstr>PHASE 2 - Play of the Hand</vt:lpstr>
      <vt:lpstr>How the Cards are Placed</vt:lpstr>
      <vt:lpstr>Ranking of Cards in a Suit</vt:lpstr>
      <vt:lpstr>Ranking of the Suits</vt:lpstr>
      <vt:lpstr>How bidding works</vt:lpstr>
      <vt:lpstr>How bidding works</vt:lpstr>
      <vt:lpstr>How bidding works</vt:lpstr>
      <vt:lpstr>How bidding works</vt:lpstr>
      <vt:lpstr>How bidding works</vt:lpstr>
      <vt:lpstr>The contract Suit       </vt:lpstr>
      <vt:lpstr>Value of the Honour Cards</vt:lpstr>
      <vt:lpstr>PowerPoint Presentation</vt:lpstr>
      <vt:lpstr>PowerPoint Presentation</vt:lpstr>
      <vt:lpstr>PowerPoint Presentation</vt:lpstr>
      <vt:lpstr>Finding a Fit</vt:lpstr>
      <vt:lpstr>Finding a Fit</vt:lpstr>
      <vt:lpstr>PowerPoint Presentation</vt:lpstr>
      <vt:lpstr>PowerPoint Presentation</vt:lpstr>
      <vt:lpstr>What is the Partnership looking for?</vt:lpstr>
      <vt:lpstr>The Rules of Mini-Bridge (Boards 1 - 4)</vt:lpstr>
      <vt:lpstr>What is the Partnership looking for?</vt:lpstr>
      <vt:lpstr>What is GAME?</vt:lpstr>
      <vt:lpstr>GAME Contracts</vt:lpstr>
      <vt:lpstr>The Rules of Mini-Bridge (Boards 5 - 8)</vt:lpstr>
      <vt:lpstr>What is the Partnership looking for?</vt:lpstr>
      <vt:lpstr>Homework (sorry)</vt:lpstr>
      <vt:lpstr>Practice and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261</cp:revision>
  <dcterms:created xsi:type="dcterms:W3CDTF">2013-02-20T01:53:33Z</dcterms:created>
  <dcterms:modified xsi:type="dcterms:W3CDTF">2023-12-04T01:17:24Z</dcterms:modified>
</cp:coreProperties>
</file>