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handoutMasterIdLst>
    <p:handoutMasterId r:id="rId30"/>
  </p:handoutMasterIdLst>
  <p:sldIdLst>
    <p:sldId id="463" r:id="rId2"/>
    <p:sldId id="419" r:id="rId3"/>
    <p:sldId id="420" r:id="rId4"/>
    <p:sldId id="421" r:id="rId5"/>
    <p:sldId id="422" r:id="rId6"/>
    <p:sldId id="423" r:id="rId7"/>
    <p:sldId id="457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64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3690369-EA61-4D28-ABAA-339CB8F82449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7E71328-DAE2-47C5-957A-12A4CF7223B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96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54AD07A-8AE9-4621-8908-CC63674184FC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141E241-F53C-41FE-9ADC-BC7D7146BCD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3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DF918310-8E32-44D9-A7D0-98FE8EB6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2" name="Picture 11" descr="NZ BRIDGE_logo1_tagline_.jpg">
            <a:extLst>
              <a:ext uri="{FF2B5EF4-FFF2-40B4-BE49-F238E27FC236}">
                <a16:creationId xmlns:a16="http://schemas.microsoft.com/office/drawing/2014/main" id="{12866200-2B4D-4185-99FE-EDD5D4EE5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7BB14766-940C-4D8F-AE91-439EFD13F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B9FEBD6F-74D7-4777-BA07-A610D79C3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3" name="Picture 12" descr="NZ BRIDGE_logo1_tagline_.jpg">
            <a:extLst>
              <a:ext uri="{FF2B5EF4-FFF2-40B4-BE49-F238E27FC236}">
                <a16:creationId xmlns:a16="http://schemas.microsoft.com/office/drawing/2014/main" id="{708690C1-AFF0-48FA-A7B8-CEBA393A2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2" y="36353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 descr="Untitled-4.jpg">
            <a:extLst>
              <a:ext uri="{FF2B5EF4-FFF2-40B4-BE49-F238E27FC236}">
                <a16:creationId xmlns:a16="http://schemas.microsoft.com/office/drawing/2014/main" id="{FD8DBC25-1B82-469A-B71B-DDFE2CDD2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5" name="Picture 14" descr="Untitled-4.jpg">
            <a:extLst>
              <a:ext uri="{FF2B5EF4-FFF2-40B4-BE49-F238E27FC236}">
                <a16:creationId xmlns:a16="http://schemas.microsoft.com/office/drawing/2014/main" id="{9A51BA8B-D3F5-417E-A8BA-F6250C66E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 descr="Untitled-4.jpg">
            <a:extLst>
              <a:ext uri="{FF2B5EF4-FFF2-40B4-BE49-F238E27FC236}">
                <a16:creationId xmlns:a16="http://schemas.microsoft.com/office/drawing/2014/main" id="{ED300A10-5C28-4B2D-952C-DE125ED0E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4B0A4F20-3B62-4CE6-92BC-3759C910D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581247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>
                <a:latin typeface="+mj-lt"/>
              </a:rPr>
              <a:t>© Copyright Reserved New Zealand Bridge Inc. 2015                                                                                                                           Prepared by Amanda Smith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F13AB5A-8284-4451-A029-26BB7E5D6C5F}"/>
              </a:ext>
            </a:extLst>
          </p:cNvPr>
          <p:cNvSpPr txBox="1">
            <a:spLocks/>
          </p:cNvSpPr>
          <p:nvPr/>
        </p:nvSpPr>
        <p:spPr>
          <a:xfrm>
            <a:off x="1551040" y="4089648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 descr="TBC 2012 logo smaller">
            <a:extLst>
              <a:ext uri="{FF2B5EF4-FFF2-40B4-BE49-F238E27FC236}">
                <a16:creationId xmlns:a16="http://schemas.microsoft.com/office/drawing/2014/main" id="{44339C63-6F8C-4413-BAE2-E113AA49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3658387"/>
            <a:ext cx="1584176" cy="190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26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400" b="1" dirty="0"/>
              <a:t>Takeout Double shows the following: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08512"/>
          </a:xfrm>
        </p:spPr>
        <p:txBody>
          <a:bodyPr>
            <a:normAutofit/>
          </a:bodyPr>
          <a:lstStyle/>
          <a:p>
            <a:pPr marL="357188" indent="-357188"/>
            <a:r>
              <a:rPr lang="en-NZ" sz="4000" dirty="0"/>
              <a:t>At least 3 cards in each of the </a:t>
            </a:r>
            <a:r>
              <a:rPr lang="en-NZ" sz="4000" b="1" dirty="0">
                <a:solidFill>
                  <a:srgbClr val="2A700F"/>
                </a:solidFill>
              </a:rPr>
              <a:t>unbid </a:t>
            </a:r>
            <a:r>
              <a:rPr lang="en-NZ" sz="4000" dirty="0"/>
              <a:t>suits</a:t>
            </a:r>
          </a:p>
          <a:p>
            <a:pPr marL="357188" indent="-357188"/>
            <a:r>
              <a:rPr lang="en-NZ" sz="4000" dirty="0"/>
              <a:t>Shortage in the opponent’s suit</a:t>
            </a:r>
          </a:p>
          <a:p>
            <a:pPr marL="357188" indent="-357188"/>
            <a:r>
              <a:rPr lang="en-NZ" sz="4000" dirty="0"/>
              <a:t>Opening hand (12+ points)</a:t>
            </a:r>
          </a:p>
          <a:p>
            <a:pPr marL="357188" indent="-357188"/>
            <a:r>
              <a:rPr lang="en-NZ" sz="4000" dirty="0"/>
              <a:t>     asks partner to choose the best contract</a:t>
            </a:r>
          </a:p>
          <a:p>
            <a:pPr>
              <a:buNone/>
            </a:pPr>
            <a:endParaRPr lang="en-NZ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978623"/>
            <a:ext cx="8229600" cy="107721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3200" b="1" dirty="0">
                <a:solidFill>
                  <a:srgbClr val="2A700F"/>
                </a:solidFill>
              </a:rPr>
              <a:t>DO NOT double with 4+ of the opponent’s suit</a:t>
            </a:r>
            <a:endParaRPr lang="en-NZ" dirty="0">
              <a:solidFill>
                <a:srgbClr val="2A700F"/>
              </a:solidFill>
            </a:endParaRPr>
          </a:p>
        </p:txBody>
      </p:sp>
      <p:pic>
        <p:nvPicPr>
          <p:cNvPr id="1026" name="Picture 2" descr="8 Grunge X Brush Stroke (PNG Transparent) Vol.2 | OnlyGFX.com">
            <a:extLst>
              <a:ext uri="{FF2B5EF4-FFF2-40B4-BE49-F238E27FC236}">
                <a16:creationId xmlns:a16="http://schemas.microsoft.com/office/drawing/2014/main" id="{2024356C-79AB-4B58-A047-18EA3B16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6312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80696"/>
          </a:xfrm>
        </p:spPr>
        <p:txBody>
          <a:bodyPr>
            <a:normAutofit/>
          </a:bodyPr>
          <a:lstStyle/>
          <a:p>
            <a:r>
              <a:rPr lang="en-NZ" sz="4400" b="1" dirty="0"/>
              <a:t>Choices </a:t>
            </a:r>
            <a:r>
              <a:rPr lang="en-NZ" sz="4400" b="1"/>
              <a:t>when Overcalling</a:t>
            </a:r>
            <a:endParaRPr lang="en-NZ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024336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NZ" sz="4000" dirty="0"/>
              <a:t>FIRST CHOICE - </a:t>
            </a:r>
            <a:r>
              <a:rPr lang="en-NZ" sz="3800" dirty="0"/>
              <a:t>Overcall a major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4000" dirty="0"/>
              <a:t>SECOND CHOICE - </a:t>
            </a:r>
            <a:r>
              <a:rPr lang="en-NZ" sz="3800" dirty="0"/>
              <a:t>Overcall 1NT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4000" dirty="0"/>
              <a:t>THIRD CHOICE - Use the takeout X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4000" dirty="0"/>
              <a:t>FOURTH CHOICE- Overcall a minor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226895"/>
            <a:ext cx="8136904" cy="156966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3200" b="1" dirty="0">
                <a:solidFill>
                  <a:srgbClr val="2A700F"/>
                </a:solidFill>
              </a:rPr>
              <a:t>REMEMBER MAJORS ARE MORE IMPORTANT THAN THE MINORS OR NT </a:t>
            </a:r>
            <a:endParaRPr lang="en-NZ" dirty="0">
              <a:solidFill>
                <a:srgbClr val="2A70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3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80112" y="244427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X</a:t>
            </a:r>
          </a:p>
        </p:txBody>
      </p:sp>
      <p:pic>
        <p:nvPicPr>
          <p:cNvPr id="7" name="Content Placeholder 3" descr="Lesson 8 - Board 2.JPG">
            <a:extLst>
              <a:ext uri="{FF2B5EF4-FFF2-40B4-BE49-F238E27FC236}">
                <a16:creationId xmlns:a16="http://schemas.microsoft.com/office/drawing/2014/main" id="{D4095A25-C64E-4433-A405-8DF1EBB2C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68" t="1555" b="67336"/>
          <a:stretch/>
        </p:blipFill>
        <p:spPr>
          <a:xfrm>
            <a:off x="7010447" y="5229201"/>
            <a:ext cx="2179890" cy="1628800"/>
          </a:xfrm>
          <a:prstGeom prst="rect">
            <a:avLst/>
          </a:prstGeom>
          <a:ln>
            <a:noFill/>
          </a:ln>
        </p:spPr>
      </p:pic>
      <p:pic>
        <p:nvPicPr>
          <p:cNvPr id="8" name="Content Placeholder 3" descr="Lesson 8 - Board 2.JPG">
            <a:extLst>
              <a:ext uri="{FF2B5EF4-FFF2-40B4-BE49-F238E27FC236}">
                <a16:creationId xmlns:a16="http://schemas.microsoft.com/office/drawing/2014/main" id="{3EC1232E-999F-4FBD-BEFD-79799829CA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7568" b="67336"/>
          <a:stretch>
            <a:fillRect/>
          </a:stretch>
        </p:blipFill>
        <p:spPr>
          <a:xfrm>
            <a:off x="0" y="0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146336-BD5C-41E1-8871-DF3EEB6EE214}"/>
              </a:ext>
            </a:extLst>
          </p:cNvPr>
          <p:cNvSpPr txBox="1"/>
          <p:nvPr/>
        </p:nvSpPr>
        <p:spPr>
          <a:xfrm>
            <a:off x="2752545" y="3068960"/>
            <a:ext cx="3685245" cy="1631216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12+ points</a:t>
            </a:r>
          </a:p>
          <a:p>
            <a:pPr algn="ctr"/>
            <a:r>
              <a:rPr lang="en-NZ" sz="2400" dirty="0"/>
              <a:t>3+ cards in each of </a:t>
            </a:r>
            <a:br>
              <a:rPr lang="en-NZ" sz="2400" dirty="0"/>
            </a:br>
            <a:r>
              <a:rPr lang="en-NZ" sz="2400" dirty="0"/>
              <a:t>the unbid suits</a:t>
            </a:r>
          </a:p>
          <a:p>
            <a:pPr algn="ctr"/>
            <a:r>
              <a:rPr lang="en-NZ" sz="2400" dirty="0"/>
              <a:t>Shortage in opposition suit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3FF4FD-06F0-4A69-A2AB-B32542AB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Takeout Double</a:t>
            </a:r>
          </a:p>
        </p:txBody>
      </p:sp>
      <p:pic>
        <p:nvPicPr>
          <p:cNvPr id="11" name="Picture 2" descr="8 Grunge X Brush Stroke (PNG Transparent) Vol.2 | OnlyGFX.com">
            <a:extLst>
              <a:ext uri="{FF2B5EF4-FFF2-40B4-BE49-F238E27FC236}">
                <a16:creationId xmlns:a16="http://schemas.microsoft.com/office/drawing/2014/main" id="{4E5D80D3-A63A-4C83-9F80-F1E566C3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312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64249CB-97D9-4273-9A14-EF402B89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67" y="1964392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3E0ABB-3536-49D2-A588-1BA995671606}"/>
              </a:ext>
            </a:extLst>
          </p:cNvPr>
          <p:cNvGrpSpPr/>
          <p:nvPr/>
        </p:nvGrpSpPr>
        <p:grpSpPr>
          <a:xfrm>
            <a:off x="2848571" y="6410083"/>
            <a:ext cx="1014436" cy="400110"/>
            <a:chOff x="2949572" y="5908740"/>
            <a:chExt cx="1014436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73DB6A-36F4-4113-A210-805F327EE99A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200BE2-F439-44C7-936D-1702A68F47CD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3707027-BBE7-409C-BE1F-760F48E7A935}"/>
              </a:ext>
            </a:extLst>
          </p:cNvPr>
          <p:cNvSpPr/>
          <p:nvPr/>
        </p:nvSpPr>
        <p:spPr>
          <a:xfrm>
            <a:off x="2561878" y="1114464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32989D-E86E-42EF-9A35-9697B307CF3E}"/>
              </a:ext>
            </a:extLst>
          </p:cNvPr>
          <p:cNvSpPr/>
          <p:nvPr/>
        </p:nvSpPr>
        <p:spPr>
          <a:xfrm>
            <a:off x="401085" y="3729547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1EB67-869E-4FB9-A0F1-9CE345874409}"/>
              </a:ext>
            </a:extLst>
          </p:cNvPr>
          <p:cNvSpPr/>
          <p:nvPr/>
        </p:nvSpPr>
        <p:spPr>
          <a:xfrm>
            <a:off x="6983207" y="3736160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Lesson 8 - Board 2.JPG">
            <a:extLst>
              <a:ext uri="{FF2B5EF4-FFF2-40B4-BE49-F238E27FC236}">
                <a16:creationId xmlns:a16="http://schemas.microsoft.com/office/drawing/2014/main" id="{DFCF8E97-784D-44D6-BEF7-12D6CB340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568" t="1555" b="67336"/>
          <a:stretch/>
        </p:blipFill>
        <p:spPr>
          <a:xfrm>
            <a:off x="-2" y="5240014"/>
            <a:ext cx="9239152" cy="1628800"/>
          </a:xfrm>
          <a:prstGeom prst="rect">
            <a:avLst/>
          </a:prstGeom>
          <a:ln>
            <a:noFill/>
          </a:ln>
        </p:spPr>
      </p:pic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50020" y="0"/>
            <a:ext cx="9240355" cy="6453336"/>
          </a:xfrm>
        </p:spPr>
      </p:pic>
      <p:sp>
        <p:nvSpPr>
          <p:cNvPr id="5" name="TextBox 4"/>
          <p:cNvSpPr txBox="1"/>
          <p:nvPr/>
        </p:nvSpPr>
        <p:spPr>
          <a:xfrm>
            <a:off x="5526472" y="2260019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X</a:t>
            </a:r>
          </a:p>
        </p:txBody>
      </p:sp>
      <p:pic>
        <p:nvPicPr>
          <p:cNvPr id="8" name="Picture 7" descr="gr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0290" y="4941168"/>
            <a:ext cx="2218878" cy="1512168"/>
          </a:xfrm>
          <a:prstGeom prst="rect">
            <a:avLst/>
          </a:prstGeom>
        </p:spPr>
      </p:pic>
      <p:pic>
        <p:nvPicPr>
          <p:cNvPr id="9" name="Content Placeholder 3" descr="Lesson 8 - Board 2.JPG">
            <a:extLst>
              <a:ext uri="{FF2B5EF4-FFF2-40B4-BE49-F238E27FC236}">
                <a16:creationId xmlns:a16="http://schemas.microsoft.com/office/drawing/2014/main" id="{6BE926E2-3414-450C-B77E-A0CAC41BA2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77568" b="67336"/>
          <a:stretch>
            <a:fillRect/>
          </a:stretch>
        </p:blipFill>
        <p:spPr>
          <a:xfrm>
            <a:off x="0" y="0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CEC75B-5199-4B2F-A4DD-56B44616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Takeout Double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40B1B-A9DE-41E0-992F-46C73A262852}"/>
              </a:ext>
            </a:extLst>
          </p:cNvPr>
          <p:cNvSpPr txBox="1"/>
          <p:nvPr/>
        </p:nvSpPr>
        <p:spPr>
          <a:xfrm>
            <a:off x="2777331" y="2708920"/>
            <a:ext cx="3685245" cy="1631216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12+ points</a:t>
            </a:r>
          </a:p>
          <a:p>
            <a:pPr algn="ctr"/>
            <a:r>
              <a:rPr lang="en-NZ" sz="2400" dirty="0"/>
              <a:t>3+ cards in each of </a:t>
            </a:r>
            <a:br>
              <a:rPr lang="en-NZ" sz="2400" dirty="0"/>
            </a:br>
            <a:r>
              <a:rPr lang="en-NZ" sz="2400" dirty="0"/>
              <a:t>the unbid suits</a:t>
            </a:r>
          </a:p>
          <a:p>
            <a:pPr algn="ctr"/>
            <a:r>
              <a:rPr lang="en-NZ" sz="2400" dirty="0"/>
              <a:t>Shortage in opposition suit</a:t>
            </a:r>
          </a:p>
        </p:txBody>
      </p:sp>
      <p:pic>
        <p:nvPicPr>
          <p:cNvPr id="13" name="Picture 2" descr="8 Grunge X Brush Stroke (PNG Transparent) Vol.2 | OnlyGFX.com">
            <a:extLst>
              <a:ext uri="{FF2B5EF4-FFF2-40B4-BE49-F238E27FC236}">
                <a16:creationId xmlns:a16="http://schemas.microsoft.com/office/drawing/2014/main" id="{FCD506E8-25D7-47C0-8BBE-B2921CE8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312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E66EFF-2191-4791-A0F2-1DF1DC3C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811997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F23E79-B197-4634-B55E-A8BBE8F87222}"/>
              </a:ext>
            </a:extLst>
          </p:cNvPr>
          <p:cNvGrpSpPr/>
          <p:nvPr/>
        </p:nvGrpSpPr>
        <p:grpSpPr>
          <a:xfrm>
            <a:off x="2915816" y="6007620"/>
            <a:ext cx="1014436" cy="400110"/>
            <a:chOff x="2949572" y="5908740"/>
            <a:chExt cx="1014436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501A09-96C0-4238-A707-65E7547CAB3D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7ECFBB-0146-41A0-8F40-61B76CDB65C7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F0E9A98-C43E-4F48-A2F7-8A31BB6A7979}"/>
              </a:ext>
            </a:extLst>
          </p:cNvPr>
          <p:cNvSpPr/>
          <p:nvPr/>
        </p:nvSpPr>
        <p:spPr>
          <a:xfrm>
            <a:off x="2572445" y="1033150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18DBB1-7FD5-4D62-ACD5-9CCAF222FEBE}"/>
              </a:ext>
            </a:extLst>
          </p:cNvPr>
          <p:cNvSpPr/>
          <p:nvPr/>
        </p:nvSpPr>
        <p:spPr>
          <a:xfrm>
            <a:off x="412024" y="3523434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D99221-D7BB-4340-8E32-B8320F684E54}"/>
              </a:ext>
            </a:extLst>
          </p:cNvPr>
          <p:cNvSpPr/>
          <p:nvPr/>
        </p:nvSpPr>
        <p:spPr>
          <a:xfrm>
            <a:off x="6983207" y="3504382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1417"/>
          </a:xfrm>
        </p:spPr>
      </p:pic>
      <p:sp>
        <p:nvSpPr>
          <p:cNvPr id="5" name="TextBox 4"/>
          <p:cNvSpPr txBox="1"/>
          <p:nvPr/>
        </p:nvSpPr>
        <p:spPr>
          <a:xfrm>
            <a:off x="5530551" y="249968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7609" y="2483823"/>
            <a:ext cx="936104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+mj-lt"/>
              </a:rPr>
              <a:t>1</a:t>
            </a:r>
            <a:r>
              <a:rPr lang="en-NZ" sz="2800" dirty="0">
                <a:latin typeface="+mj-lt"/>
                <a:sym typeface="Symbol"/>
              </a:rPr>
              <a:t></a:t>
            </a:r>
            <a:endParaRPr lang="en-NZ" sz="2800" dirty="0">
              <a:latin typeface="+mj-lt"/>
            </a:endParaRPr>
          </a:p>
        </p:txBody>
      </p:sp>
      <p:pic>
        <p:nvPicPr>
          <p:cNvPr id="8" name="Picture 7" descr="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953" y="4968809"/>
            <a:ext cx="2218878" cy="1872208"/>
          </a:xfrm>
          <a:prstGeom prst="rect">
            <a:avLst/>
          </a:prstGeom>
        </p:spPr>
      </p:pic>
      <p:pic>
        <p:nvPicPr>
          <p:cNvPr id="9" name="Content Placeholder 3" descr="Lesson 8 - Board 2.JPG">
            <a:extLst>
              <a:ext uri="{FF2B5EF4-FFF2-40B4-BE49-F238E27FC236}">
                <a16:creationId xmlns:a16="http://schemas.microsoft.com/office/drawing/2014/main" id="{E44B6E22-B38D-4D7E-89D6-3C4346E70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7010447" y="5229201"/>
            <a:ext cx="2179890" cy="1628800"/>
          </a:xfrm>
          <a:prstGeom prst="rect">
            <a:avLst/>
          </a:prstGeom>
          <a:ln>
            <a:noFill/>
          </a:ln>
        </p:spPr>
      </p:pic>
      <p:pic>
        <p:nvPicPr>
          <p:cNvPr id="10" name="Content Placeholder 3" descr="Lesson 8 - Board 2.JPG">
            <a:extLst>
              <a:ext uri="{FF2B5EF4-FFF2-40B4-BE49-F238E27FC236}">
                <a16:creationId xmlns:a16="http://schemas.microsoft.com/office/drawing/2014/main" id="{0C4BB0FF-1F06-40BB-895D-C2C8D2F4B2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0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6D2E88-C90E-43E0-BEEE-C559461D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Takeout Double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52456-5E02-4F6F-9A56-56D54F54821A}"/>
              </a:ext>
            </a:extLst>
          </p:cNvPr>
          <p:cNvSpPr txBox="1"/>
          <p:nvPr/>
        </p:nvSpPr>
        <p:spPr>
          <a:xfrm>
            <a:off x="2781410" y="2947010"/>
            <a:ext cx="3685245" cy="1631216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12+ points</a:t>
            </a:r>
          </a:p>
          <a:p>
            <a:pPr algn="ctr"/>
            <a:r>
              <a:rPr lang="en-NZ" sz="2400" dirty="0"/>
              <a:t>3+ cards in each of </a:t>
            </a:r>
            <a:br>
              <a:rPr lang="en-NZ" sz="2400" dirty="0"/>
            </a:br>
            <a:r>
              <a:rPr lang="en-NZ" sz="2400" dirty="0"/>
              <a:t>the unbid suits</a:t>
            </a:r>
          </a:p>
          <a:p>
            <a:pPr algn="ctr"/>
            <a:r>
              <a:rPr lang="en-NZ" sz="2400" dirty="0"/>
              <a:t>Shortage in opposition suit</a:t>
            </a:r>
          </a:p>
        </p:txBody>
      </p:sp>
      <p:pic>
        <p:nvPicPr>
          <p:cNvPr id="14" name="Picture 2" descr="8 Grunge X Brush Stroke (PNG Transparent) Vol.2 | OnlyGFX.com">
            <a:extLst>
              <a:ext uri="{FF2B5EF4-FFF2-40B4-BE49-F238E27FC236}">
                <a16:creationId xmlns:a16="http://schemas.microsoft.com/office/drawing/2014/main" id="{BE9A8957-2A0C-42BB-8952-617FFCFA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312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E12EE8-69F2-4074-8950-D919C217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67" y="1945831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2D1F4D4-43D4-4EC1-AA38-BF80FF2F5E3D}"/>
              </a:ext>
            </a:extLst>
          </p:cNvPr>
          <p:cNvGrpSpPr/>
          <p:nvPr/>
        </p:nvGrpSpPr>
        <p:grpSpPr>
          <a:xfrm>
            <a:off x="2843808" y="6381560"/>
            <a:ext cx="1000147" cy="400110"/>
            <a:chOff x="2949572" y="5913503"/>
            <a:chExt cx="1000147" cy="4001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B2CA5F-59B6-43ED-AB88-7F1B73C248EC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FFE28E-A7BA-4B42-A8E7-86844EAD7D4E}"/>
                </a:ext>
              </a:extLst>
            </p:cNvPr>
            <p:cNvSpPr txBox="1"/>
            <p:nvPr/>
          </p:nvSpPr>
          <p:spPr>
            <a:xfrm>
              <a:off x="3035319" y="5913503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6" name="Content Placeholder 3" descr="Lesson 8 - Board 2.JPG">
            <a:extLst>
              <a:ext uri="{FF2B5EF4-FFF2-40B4-BE49-F238E27FC236}">
                <a16:creationId xmlns:a16="http://schemas.microsoft.com/office/drawing/2014/main" id="{9078FF47-2D25-4704-A958-45BBB62EBC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-2" y="6823094"/>
            <a:ext cx="9239152" cy="4571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4275426-B7A9-4BE7-82EB-A7FE3EFC2EAE}"/>
              </a:ext>
            </a:extLst>
          </p:cNvPr>
          <p:cNvSpPr/>
          <p:nvPr/>
        </p:nvSpPr>
        <p:spPr>
          <a:xfrm>
            <a:off x="2576639" y="1095292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CC63F7-8D95-4407-96AC-7E7E00E4BB74}"/>
              </a:ext>
            </a:extLst>
          </p:cNvPr>
          <p:cNvSpPr/>
          <p:nvPr/>
        </p:nvSpPr>
        <p:spPr>
          <a:xfrm>
            <a:off x="415846" y="3710375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B6829-B838-4DFA-8915-A9F1F9D77DED}"/>
              </a:ext>
            </a:extLst>
          </p:cNvPr>
          <p:cNvSpPr/>
          <p:nvPr/>
        </p:nvSpPr>
        <p:spPr>
          <a:xfrm>
            <a:off x="6997968" y="3716988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814" y="-49058"/>
            <a:ext cx="9170814" cy="6907058"/>
          </a:xfrm>
        </p:spPr>
      </p:pic>
      <p:pic>
        <p:nvPicPr>
          <p:cNvPr id="7" name="Picture 6" descr="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301208"/>
            <a:ext cx="2218878" cy="1728192"/>
          </a:xfrm>
          <a:prstGeom prst="rect">
            <a:avLst/>
          </a:prstGeom>
        </p:spPr>
      </p:pic>
      <p:pic>
        <p:nvPicPr>
          <p:cNvPr id="8" name="Content Placeholder 3" descr="Lesson 8 - Board 2.JPG">
            <a:extLst>
              <a:ext uri="{FF2B5EF4-FFF2-40B4-BE49-F238E27FC236}">
                <a16:creationId xmlns:a16="http://schemas.microsoft.com/office/drawing/2014/main" id="{76559E4B-9DDC-430D-892C-A80846192C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7010447" y="5229201"/>
            <a:ext cx="2179890" cy="1628800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3" descr="Lesson 8 - Board 2.JPG">
            <a:extLst>
              <a:ext uri="{FF2B5EF4-FFF2-40B4-BE49-F238E27FC236}">
                <a16:creationId xmlns:a16="http://schemas.microsoft.com/office/drawing/2014/main" id="{A185B646-578E-4BDB-A199-B879B8E813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0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00755E-D978-4593-AD45-CD270D92E94F}"/>
              </a:ext>
            </a:extLst>
          </p:cNvPr>
          <p:cNvSpPr txBox="1"/>
          <p:nvPr/>
        </p:nvSpPr>
        <p:spPr>
          <a:xfrm>
            <a:off x="2752544" y="3197296"/>
            <a:ext cx="3685245" cy="1261884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latin typeface="+mj-lt"/>
              </a:rPr>
              <a:t>15 points </a:t>
            </a:r>
            <a:br>
              <a:rPr lang="en-NZ" sz="2400" b="1" dirty="0">
                <a:latin typeface="+mj-lt"/>
              </a:rPr>
            </a:br>
            <a:r>
              <a:rPr lang="en-NZ" sz="2400" b="1" dirty="0">
                <a:latin typeface="+mj-lt"/>
              </a:rPr>
              <a:t>BUT only 1 club and not balanced so must PASS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78C2E0-2B4B-42FF-B170-789CF1D3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Takeout Double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502A19-7A68-4B33-8742-B7C27BD8A049}"/>
              </a:ext>
            </a:extLst>
          </p:cNvPr>
          <p:cNvSpPr txBox="1"/>
          <p:nvPr/>
        </p:nvSpPr>
        <p:spPr>
          <a:xfrm>
            <a:off x="5429677" y="24928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PASS</a:t>
            </a:r>
          </a:p>
        </p:txBody>
      </p:sp>
      <p:pic>
        <p:nvPicPr>
          <p:cNvPr id="13" name="Picture 2" descr="8 Grunge X Brush Stroke (PNG Transparent) Vol.2 | OnlyGFX.com">
            <a:extLst>
              <a:ext uri="{FF2B5EF4-FFF2-40B4-BE49-F238E27FC236}">
                <a16:creationId xmlns:a16="http://schemas.microsoft.com/office/drawing/2014/main" id="{5483CD3D-3C53-4B0A-9067-B10A7E14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312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C1CD85-674E-4B09-9455-8C7AC7EA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67" y="1940647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530C19-62F5-47A3-8DE0-C2C9A3AB8F7C}"/>
              </a:ext>
            </a:extLst>
          </p:cNvPr>
          <p:cNvGrpSpPr/>
          <p:nvPr/>
        </p:nvGrpSpPr>
        <p:grpSpPr>
          <a:xfrm>
            <a:off x="2843808" y="6422197"/>
            <a:ext cx="1014436" cy="400110"/>
            <a:chOff x="2949572" y="5908740"/>
            <a:chExt cx="1014436" cy="4001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D54C81-CCF2-40D8-BD27-46C358D25709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2E540D-C264-4D0F-8373-07BF26FA24D0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86CCD91-83AB-44E5-AC67-6D1B62BC5C75}"/>
              </a:ext>
            </a:extLst>
          </p:cNvPr>
          <p:cNvSpPr/>
          <p:nvPr/>
        </p:nvSpPr>
        <p:spPr>
          <a:xfrm>
            <a:off x="2538063" y="1071597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E75023-46C9-45AC-8AB1-EAF85980CC0D}"/>
              </a:ext>
            </a:extLst>
          </p:cNvPr>
          <p:cNvSpPr/>
          <p:nvPr/>
        </p:nvSpPr>
        <p:spPr>
          <a:xfrm>
            <a:off x="377270" y="3710495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A2E30-E2CB-4BD6-887E-F55DBBD1A079}"/>
              </a:ext>
            </a:extLst>
          </p:cNvPr>
          <p:cNvSpPr/>
          <p:nvPr/>
        </p:nvSpPr>
        <p:spPr>
          <a:xfrm>
            <a:off x="6959392" y="3717108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226849" cy="6314754"/>
          </a:xfrm>
        </p:spPr>
      </p:pic>
      <p:sp>
        <p:nvSpPr>
          <p:cNvPr id="5" name="TextBox 4"/>
          <p:cNvSpPr txBox="1"/>
          <p:nvPr/>
        </p:nvSpPr>
        <p:spPr>
          <a:xfrm>
            <a:off x="5508104" y="22768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PASS</a:t>
            </a:r>
          </a:p>
        </p:txBody>
      </p:sp>
      <p:pic>
        <p:nvPicPr>
          <p:cNvPr id="7" name="Picture 6" descr="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3" y="4797152"/>
            <a:ext cx="2242073" cy="1464725"/>
          </a:xfrm>
          <a:prstGeom prst="rect">
            <a:avLst/>
          </a:prstGeom>
        </p:spPr>
      </p:pic>
      <p:pic>
        <p:nvPicPr>
          <p:cNvPr id="8" name="Content Placeholder 3" descr="Lesson 8 - Board 2.JPG">
            <a:extLst>
              <a:ext uri="{FF2B5EF4-FFF2-40B4-BE49-F238E27FC236}">
                <a16:creationId xmlns:a16="http://schemas.microsoft.com/office/drawing/2014/main" id="{31DEC713-C9E5-4E77-BDFC-A85050AD5B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0" y="6233325"/>
            <a:ext cx="9190337" cy="624675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3" descr="Lesson 8 - Board 2.JPG">
            <a:extLst>
              <a:ext uri="{FF2B5EF4-FFF2-40B4-BE49-F238E27FC236}">
                <a16:creationId xmlns:a16="http://schemas.microsoft.com/office/drawing/2014/main" id="{3E7188A0-6700-4B63-AE25-51AF64C854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0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61D57F-45D7-42F5-9711-17D8BBCCE49C}"/>
              </a:ext>
            </a:extLst>
          </p:cNvPr>
          <p:cNvSpPr txBox="1"/>
          <p:nvPr/>
        </p:nvSpPr>
        <p:spPr>
          <a:xfrm>
            <a:off x="2752545" y="2708920"/>
            <a:ext cx="3685245" cy="1692771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14 points </a:t>
            </a:r>
            <a:br>
              <a:rPr lang="en-NZ" sz="2400" dirty="0"/>
            </a:br>
            <a:r>
              <a:rPr lang="en-NZ" sz="2000" dirty="0"/>
              <a:t>BUT only 2 hearts. A balanced hand but cannot bid 1NT because there are not enough points so must </a:t>
            </a:r>
            <a:r>
              <a:rPr lang="en-NZ" sz="2000" b="1" dirty="0"/>
              <a:t>PASS</a:t>
            </a:r>
            <a:endParaRPr lang="en-NZ" sz="24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58E1212-5EA6-47ED-BAD6-12B1EB99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Takeout Double</a:t>
            </a:r>
          </a:p>
        </p:txBody>
      </p:sp>
      <p:pic>
        <p:nvPicPr>
          <p:cNvPr id="12" name="Picture 2" descr="8 Grunge X Brush Stroke (PNG Transparent) Vol.2 | OnlyGFX.com">
            <a:extLst>
              <a:ext uri="{FF2B5EF4-FFF2-40B4-BE49-F238E27FC236}">
                <a16:creationId xmlns:a16="http://schemas.microsoft.com/office/drawing/2014/main" id="{BDEB6AD6-13E1-4A9B-BC9B-DA06FDF3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312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96F216D-9FA3-4472-9B52-B13C77F5E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93" y="1778646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D67D5B4-010C-46E3-8F21-4995F8550C1C}"/>
              </a:ext>
            </a:extLst>
          </p:cNvPr>
          <p:cNvGrpSpPr/>
          <p:nvPr/>
        </p:nvGrpSpPr>
        <p:grpSpPr>
          <a:xfrm>
            <a:off x="2877712" y="5871106"/>
            <a:ext cx="1014436" cy="400110"/>
            <a:chOff x="2949572" y="5908740"/>
            <a:chExt cx="1014436" cy="4001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162C4B-E59F-4B6D-B1ED-5DCC2207EE85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0B54D4-03B7-4D3E-AA0A-8A82B39ED1C7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BC2EC50-45CC-4E82-BDD3-466763C82BAE}"/>
              </a:ext>
            </a:extLst>
          </p:cNvPr>
          <p:cNvSpPr/>
          <p:nvPr/>
        </p:nvSpPr>
        <p:spPr>
          <a:xfrm>
            <a:off x="2533775" y="956126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EFA962-688A-47D5-B9DD-686D44EE7E0E}"/>
              </a:ext>
            </a:extLst>
          </p:cNvPr>
          <p:cNvSpPr/>
          <p:nvPr/>
        </p:nvSpPr>
        <p:spPr>
          <a:xfrm>
            <a:off x="400936" y="3406197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355F4E-F9EE-4D02-8D29-8C0FF8BE9D24}"/>
              </a:ext>
            </a:extLst>
          </p:cNvPr>
          <p:cNvSpPr/>
          <p:nvPr/>
        </p:nvSpPr>
        <p:spPr>
          <a:xfrm>
            <a:off x="6983058" y="3412810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800" b="1" dirty="0"/>
              <a:t>Response to a Takeout Double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162"/>
            <a:ext cx="8229600" cy="28879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4000" dirty="0"/>
              <a:t>If your </a:t>
            </a:r>
            <a:r>
              <a:rPr lang="en-NZ" sz="4000"/>
              <a:t>Right Hand </a:t>
            </a:r>
            <a:r>
              <a:rPr lang="en-NZ" sz="4000" dirty="0"/>
              <a:t>Opponent passes - YOU MUST BID </a:t>
            </a:r>
          </a:p>
          <a:p>
            <a:pPr marL="719138" lvl="1" indent="-376238"/>
            <a:r>
              <a:rPr lang="en-NZ" sz="3600" dirty="0"/>
              <a:t>even if you have no points !</a:t>
            </a:r>
          </a:p>
          <a:p>
            <a:pPr marL="719138" lvl="1" indent="-376238"/>
            <a:r>
              <a:rPr lang="en-NZ" sz="3600" dirty="0"/>
              <a:t>even at the 2-level if necessary</a:t>
            </a:r>
          </a:p>
          <a:p>
            <a:pPr marL="719138" lvl="1" indent="-376238"/>
            <a:r>
              <a:rPr lang="en-NZ" sz="3600" dirty="0"/>
              <a:t>REMEMBER: partner has promised that they can handle any other suit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107250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2800" b="1" dirty="0">
                <a:solidFill>
                  <a:srgbClr val="2A700F"/>
                </a:solidFill>
              </a:rPr>
              <a:t>You do not have to bid after an opponent calls</a:t>
            </a:r>
            <a:endParaRPr lang="en-NZ" sz="1600" dirty="0">
              <a:solidFill>
                <a:srgbClr val="2A700F"/>
              </a:solidFill>
            </a:endParaRPr>
          </a:p>
        </p:txBody>
      </p:sp>
      <p:pic>
        <p:nvPicPr>
          <p:cNvPr id="4098" name="Picture 2" descr="Frustrated Emoticon | Emoticon, Geroglifici, Immagini">
            <a:extLst>
              <a:ext uri="{FF2B5EF4-FFF2-40B4-BE49-F238E27FC236}">
                <a16:creationId xmlns:a16="http://schemas.microsoft.com/office/drawing/2014/main" id="{80E51F18-F40C-4933-924E-87A4C442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0" b="92400" l="6800" r="95200">
                        <a14:foregroundMark x1="8000" y1="37400" x2="9400" y2="47800"/>
                        <a14:foregroundMark x1="9400" y1="47800" x2="6800" y2="58000"/>
                        <a14:foregroundMark x1="6800" y1="58000" x2="8200" y2="59600"/>
                        <a14:foregroundMark x1="24000" y1="38600" x2="75600" y2="47000"/>
                        <a14:foregroundMark x1="75600" y1="47000" x2="75600" y2="46200"/>
                        <a14:foregroundMark x1="70000" y1="31600" x2="79800" y2="46000"/>
                        <a14:foregroundMark x1="79800" y1="46000" x2="78800" y2="48000"/>
                        <a14:foregroundMark x1="60800" y1="30800" x2="66400" y2="40200"/>
                        <a14:foregroundMark x1="66400" y1="40200" x2="64400" y2="40800"/>
                        <a14:foregroundMark x1="62200" y1="32600" x2="57200" y2="43000"/>
                        <a14:foregroundMark x1="36200" y1="29000" x2="45200" y2="36600"/>
                        <a14:foregroundMark x1="45200" y1="36600" x2="49200" y2="47400"/>
                        <a14:foregroundMark x1="49200" y1="47400" x2="45800" y2="52600"/>
                        <a14:foregroundMark x1="38800" y1="79600" x2="46000" y2="70600"/>
                        <a14:foregroundMark x1="46000" y1="70600" x2="56200" y2="65000"/>
                        <a14:foregroundMark x1="56200" y1="65000" x2="57200" y2="65000"/>
                        <a14:foregroundMark x1="47800" y1="70800" x2="61200" y2="71600"/>
                        <a14:foregroundMark x1="33400" y1="32600" x2="39200" y2="29800"/>
                        <a14:foregroundMark x1="32400" y1="7600" x2="44200" y2="5400"/>
                        <a14:foregroundMark x1="44200" y1="5400" x2="67400" y2="7800"/>
                        <a14:foregroundMark x1="67400" y1="7800" x2="71000" y2="10200"/>
                        <a14:foregroundMark x1="92000" y1="61400" x2="89200" y2="50000"/>
                        <a14:foregroundMark x1="89200" y1="50000" x2="90800" y2="36200"/>
                        <a14:foregroundMark x1="41400" y1="91200" x2="52000" y2="92400"/>
                        <a14:foregroundMark x1="52000" y1="92400" x2="58400" y2="90000"/>
                        <a14:foregroundMark x1="38000" y1="76200" x2="47000" y2="65000"/>
                        <a14:foregroundMark x1="42600" y1="56800" x2="29600" y2="47000"/>
                        <a14:foregroundMark x1="29600" y1="47000" x2="23600" y2="39400"/>
                        <a14:foregroundMark x1="57000" y1="72400" x2="61400" y2="69000"/>
                        <a14:foregroundMark x1="46600" y1="3400" x2="52000" y2="3600"/>
                        <a14:foregroundMark x1="95200" y1="56000" x2="94600" y2="38400"/>
                        <a14:foregroundMark x1="34000" y1="3400" x2="45000" y2="4000"/>
                        <a14:foregroundMark x1="45000" y1="4000" x2="59400" y2="2800"/>
                        <a14:foregroundMark x1="28800" y1="53600" x2="42000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90" y="328498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400" b="1" dirty="0"/>
              <a:t>Response to a Takeout Double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20480"/>
          </a:xfrm>
        </p:spPr>
        <p:txBody>
          <a:bodyPr>
            <a:normAutofit/>
          </a:bodyPr>
          <a:lstStyle/>
          <a:p>
            <a:pPr marL="1085850" indent="-742950">
              <a:buFont typeface="+mj-lt"/>
              <a:buAutoNum type="arabicPeriod"/>
            </a:pPr>
            <a:r>
              <a:rPr lang="en-NZ" sz="4000" dirty="0"/>
              <a:t>FIRST CHOICE</a:t>
            </a:r>
          </a:p>
          <a:p>
            <a:pPr marL="342900" lvl="1" indent="0">
              <a:buNone/>
            </a:pPr>
            <a:r>
              <a:rPr lang="en-NZ" sz="3800" dirty="0"/>
              <a:t>		Give preference to a major</a:t>
            </a:r>
          </a:p>
          <a:p>
            <a:pPr marL="1085850" indent="-742950">
              <a:buFont typeface="+mj-lt"/>
              <a:buAutoNum type="arabicPeriod"/>
            </a:pPr>
            <a:r>
              <a:rPr lang="en-NZ" sz="4000" dirty="0"/>
              <a:t>SECOND CHOICE</a:t>
            </a:r>
          </a:p>
          <a:p>
            <a:pPr marL="342900" lvl="1" indent="0">
              <a:buNone/>
            </a:pPr>
            <a:r>
              <a:rPr lang="en-NZ" sz="3800" dirty="0"/>
              <a:t>		Bid 1NT</a:t>
            </a:r>
          </a:p>
          <a:p>
            <a:pPr marL="1085850" indent="-742950">
              <a:buFont typeface="+mj-lt"/>
              <a:buAutoNum type="arabicPeriod"/>
            </a:pPr>
            <a:r>
              <a:rPr lang="en-NZ" sz="4000" dirty="0"/>
              <a:t>THIRD CHOICE</a:t>
            </a:r>
          </a:p>
          <a:p>
            <a:pPr marL="342900" lvl="1" indent="0">
              <a:buNone/>
            </a:pPr>
            <a:r>
              <a:rPr lang="en-NZ" sz="3800" dirty="0"/>
              <a:t>		Give preference to a minor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982979"/>
            <a:ext cx="8208912" cy="107721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2800" b="1" dirty="0">
                <a:solidFill>
                  <a:srgbClr val="2A700F"/>
                </a:solidFill>
              </a:rPr>
              <a:t>You</a:t>
            </a:r>
            <a:r>
              <a:rPr lang="en-NZ" sz="3200" b="1" dirty="0">
                <a:solidFill>
                  <a:srgbClr val="2A700F"/>
                </a:solidFill>
              </a:rPr>
              <a:t> do not have to bid after an opponent calls</a:t>
            </a:r>
            <a:endParaRPr lang="en-NZ" dirty="0">
              <a:solidFill>
                <a:srgbClr val="2A700F"/>
              </a:solidFill>
            </a:endParaRPr>
          </a:p>
        </p:txBody>
      </p:sp>
      <p:pic>
        <p:nvPicPr>
          <p:cNvPr id="2051" name="Picture 3" descr="C:\Users\Amanda\AppData\Local\Microsoft\Windows\Temporary Internet Files\Content.IE5\DLMTVB4T\MC9000596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260717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400" b="1" dirty="0"/>
              <a:t>Response to a Takeout Double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674190"/>
              </p:ext>
            </p:extLst>
          </p:nvPr>
        </p:nvGraphicFramePr>
        <p:xfrm>
          <a:off x="251520" y="1268759"/>
          <a:ext cx="8712968" cy="47525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GAME</a:t>
                      </a:r>
                      <a:endParaRPr lang="en-NZ" sz="3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13+</a:t>
                      </a:r>
                      <a:endParaRPr lang="en-NZ" sz="3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Jump to GAME </a:t>
                      </a:r>
                    </a:p>
                    <a:p>
                      <a:pPr algn="ctr"/>
                      <a:r>
                        <a:rPr lang="en-NZ" sz="2400" dirty="0"/>
                        <a:t>Suit (5+),</a:t>
                      </a:r>
                      <a:r>
                        <a:rPr lang="en-NZ" sz="2400" baseline="0" dirty="0"/>
                        <a:t> </a:t>
                      </a:r>
                      <a:r>
                        <a:rPr lang="en-NZ" sz="2400" dirty="0"/>
                        <a:t>or</a:t>
                      </a:r>
                      <a:r>
                        <a:rPr lang="en-NZ" sz="2400" baseline="0" dirty="0"/>
                        <a:t> 3NT</a:t>
                      </a:r>
                      <a:endParaRPr lang="en-NZ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INVITATIONAL</a:t>
                      </a:r>
                      <a:endParaRPr lang="en-NZ" sz="3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10-12</a:t>
                      </a:r>
                      <a:endParaRPr lang="en-NZ" sz="3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Jump in a suit (4+)</a:t>
                      </a:r>
                    </a:p>
                    <a:p>
                      <a:pPr algn="ctr"/>
                      <a:r>
                        <a:rPr lang="en-NZ" sz="2400" dirty="0"/>
                        <a:t>Bid 2NT (with a stop)</a:t>
                      </a:r>
                      <a:endParaRPr lang="en-NZ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MINIMUM</a:t>
                      </a:r>
                      <a:endParaRPr lang="en-NZ" sz="3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0-9</a:t>
                      </a:r>
                      <a:endParaRPr lang="en-NZ" sz="3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Bid your own suit (4+)</a:t>
                      </a:r>
                    </a:p>
                    <a:p>
                      <a:pPr algn="ctr"/>
                      <a:r>
                        <a:rPr lang="en-NZ" sz="2400" dirty="0"/>
                        <a:t>Or 1NT with 6-9 points</a:t>
                      </a:r>
                      <a:endParaRPr lang="en-NZ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Lesson Eight</a:t>
            </a:r>
            <a:br>
              <a:rPr lang="en-NZ" sz="4400" b="1" dirty="0"/>
            </a:br>
            <a:br>
              <a:rPr lang="en-NZ" sz="4400" b="1" dirty="0"/>
            </a:br>
            <a:br>
              <a:rPr lang="en-NZ" sz="4400" dirty="0"/>
            </a:br>
            <a:r>
              <a:rPr lang="en-NZ" sz="4400" dirty="0"/>
              <a:t>Takeout Doubles</a:t>
            </a:r>
            <a:endParaRPr lang="en-N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80696"/>
          </a:xfrm>
        </p:spPr>
        <p:txBody>
          <a:bodyPr>
            <a:normAutofit/>
          </a:bodyPr>
          <a:lstStyle/>
          <a:p>
            <a:r>
              <a:rPr lang="en-NZ" sz="4400" b="1" dirty="0"/>
              <a:t>Response to a Takeout Double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0480"/>
          </a:xfrm>
        </p:spPr>
        <p:txBody>
          <a:bodyPr>
            <a:normAutofit/>
          </a:bodyPr>
          <a:lstStyle/>
          <a:p>
            <a:pPr marL="357188" indent="-357188"/>
            <a:r>
              <a:rPr lang="en-NZ" sz="4000" dirty="0"/>
              <a:t>If the opponent’s bid BEFORE you are forced to bid, you can now PASS</a:t>
            </a:r>
          </a:p>
          <a:p>
            <a:pPr marL="357188" indent="-357188"/>
            <a:r>
              <a:rPr lang="en-NZ" sz="3800" dirty="0"/>
              <a:t>Therefore a bid from you now</a:t>
            </a:r>
          </a:p>
          <a:p>
            <a:pPr marL="357188" indent="-357188">
              <a:buNone/>
            </a:pPr>
            <a:r>
              <a:rPr lang="en-NZ" sz="3800" dirty="0"/>
              <a:t>   shows 8+ points … it is a CONSTRUCTIVE bid</a:t>
            </a:r>
            <a:endParaRPr lang="en-NZ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620017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NZ" sz="2800" b="1" dirty="0">
                <a:solidFill>
                  <a:srgbClr val="2A700F"/>
                </a:solidFill>
              </a:rPr>
              <a:t>You do not have to bid after an opponent calls</a:t>
            </a:r>
            <a:endParaRPr lang="en-NZ" sz="1600" dirty="0">
              <a:solidFill>
                <a:srgbClr val="2A700F"/>
              </a:solidFill>
            </a:endParaRPr>
          </a:p>
        </p:txBody>
      </p:sp>
      <p:pic>
        <p:nvPicPr>
          <p:cNvPr id="2052" name="Picture 4" descr="Smiley Things – The Davies Diaries">
            <a:extLst>
              <a:ext uri="{FF2B5EF4-FFF2-40B4-BE49-F238E27FC236}">
                <a16:creationId xmlns:a16="http://schemas.microsoft.com/office/drawing/2014/main" id="{E24F4BD2-6080-4458-979F-77E7A4B4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0" b="92000" l="1143" r="99429">
                        <a14:foregroundMark x1="7143" y1="78800" x2="6857" y2="54400"/>
                        <a14:foregroundMark x1="6857" y1="54400" x2="7714" y2="52000"/>
                        <a14:foregroundMark x1="1143" y1="52400" x2="3429" y2="52400"/>
                        <a14:foregroundMark x1="45429" y1="90800" x2="54000" y2="90000"/>
                        <a14:foregroundMark x1="15714" y1="92000" x2="20571" y2="90800"/>
                        <a14:foregroundMark x1="90286" y1="63600" x2="92286" y2="39600"/>
                        <a14:foregroundMark x1="92286" y1="39600" x2="92000" y2="36400"/>
                        <a14:foregroundMark x1="98000" y1="60000" x2="99714" y2="36400"/>
                        <a14:foregroundMark x1="99714" y1="36400" x2="98857" y2="35600"/>
                        <a14:foregroundMark x1="50286" y1="9600" x2="56571" y2="14000"/>
                        <a14:foregroundMark x1="38000" y1="10000" x2="38857" y2="12400"/>
                        <a14:foregroundMark x1="37429" y1="12400" x2="33714" y2="20400"/>
                        <a14:foregroundMark x1="37429" y1="11600" x2="34286" y2="17600"/>
                        <a14:foregroundMark x1="40571" y1="13600" x2="35143" y2="20000"/>
                        <a14:foregroundMark x1="49714" y1="9200" x2="55714" y2="8800"/>
                        <a14:foregroundMark x1="49714" y1="5600" x2="51714" y2="8000"/>
                        <a14:foregroundMark x1="48286" y1="12000" x2="50286" y2="12000"/>
                        <a14:foregroundMark x1="2000" y1="51600" x2="6571" y2="5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32" y="2955721"/>
            <a:ext cx="3310820" cy="23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337" y="0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537245" y="224773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1</a:t>
            </a:r>
            <a:r>
              <a:rPr lang="en-NZ" dirty="0">
                <a:solidFill>
                  <a:srgbClr val="FF0000"/>
                </a:solidFill>
                <a:sym typeface="Symbol"/>
              </a:rPr>
              <a:t></a:t>
            </a:r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7" name="Picture 6" descr="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581128"/>
            <a:ext cx="2123728" cy="1728192"/>
          </a:xfrm>
          <a:prstGeom prst="rect">
            <a:avLst/>
          </a:prstGeom>
        </p:spPr>
      </p:pic>
      <p:pic>
        <p:nvPicPr>
          <p:cNvPr id="8" name="Content Placeholder 3" descr="Lesson 8 - Board 2.JPG">
            <a:extLst>
              <a:ext uri="{FF2B5EF4-FFF2-40B4-BE49-F238E27FC236}">
                <a16:creationId xmlns:a16="http://schemas.microsoft.com/office/drawing/2014/main" id="{BCB23786-86C0-4DCA-B9C6-91B6C313E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-46337" y="6309319"/>
            <a:ext cx="9236674" cy="548681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3" descr="Lesson 8 - Board 2.JPG">
            <a:extLst>
              <a:ext uri="{FF2B5EF4-FFF2-40B4-BE49-F238E27FC236}">
                <a16:creationId xmlns:a16="http://schemas.microsoft.com/office/drawing/2014/main" id="{464D5E0F-371B-4430-AF11-11A9DCF35C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0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D29EBE-31B1-4BEA-B773-D4362F741D35}"/>
              </a:ext>
            </a:extLst>
          </p:cNvPr>
          <p:cNvSpPr txBox="1"/>
          <p:nvPr/>
        </p:nvSpPr>
        <p:spPr>
          <a:xfrm>
            <a:off x="2729377" y="2789639"/>
            <a:ext cx="3685245" cy="1569660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Bid your lowest </a:t>
            </a:r>
            <a:br>
              <a:rPr lang="en-NZ" sz="2800" dirty="0"/>
            </a:br>
            <a:r>
              <a:rPr lang="en-NZ" sz="2800" dirty="0"/>
              <a:t>4 -card major</a:t>
            </a:r>
          </a:p>
          <a:p>
            <a:pPr algn="ctr"/>
            <a:r>
              <a:rPr lang="en-NZ" sz="2000" dirty="0"/>
              <a:t>With less than 10 points, bid at the lowest level possible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B70F81-A578-4526-B400-BF365140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4"/>
            <a:ext cx="1872208" cy="1503825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Response to the Takeout Double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06181A-F05D-46F9-BD38-7872D3A7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67" y="1769133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374CBF8-6DD8-41A9-BD68-3B138F5D96E2}"/>
              </a:ext>
            </a:extLst>
          </p:cNvPr>
          <p:cNvGrpSpPr/>
          <p:nvPr/>
        </p:nvGrpSpPr>
        <p:grpSpPr>
          <a:xfrm>
            <a:off x="2877712" y="5871106"/>
            <a:ext cx="1014436" cy="400110"/>
            <a:chOff x="2949572" y="5908740"/>
            <a:chExt cx="1014436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52B367-FA74-4C0A-A318-26F5B402BE93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A75C59-59E8-47EC-8C52-275FE25EF7A7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83F29-D13D-4437-9C5C-05786F287469}"/>
              </a:ext>
            </a:extLst>
          </p:cNvPr>
          <p:cNvSpPr/>
          <p:nvPr/>
        </p:nvSpPr>
        <p:spPr>
          <a:xfrm>
            <a:off x="2526908" y="1004429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C2C0B1-28D8-4661-97B2-9C83EBAB1CC7}"/>
              </a:ext>
            </a:extLst>
          </p:cNvPr>
          <p:cNvSpPr/>
          <p:nvPr/>
        </p:nvSpPr>
        <p:spPr>
          <a:xfrm>
            <a:off x="395536" y="3449170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06B20E-A78F-4CB8-A8F7-85D2D4C7688A}"/>
              </a:ext>
            </a:extLst>
          </p:cNvPr>
          <p:cNvSpPr/>
          <p:nvPr/>
        </p:nvSpPr>
        <p:spPr>
          <a:xfrm>
            <a:off x="6977658" y="3455783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90337" cy="6408712"/>
          </a:xfrm>
        </p:spPr>
      </p:pic>
      <p:sp>
        <p:nvSpPr>
          <p:cNvPr id="5" name="TextBox 4"/>
          <p:cNvSpPr txBox="1"/>
          <p:nvPr/>
        </p:nvSpPr>
        <p:spPr>
          <a:xfrm>
            <a:off x="5513430" y="2196153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1NT</a:t>
            </a:r>
          </a:p>
        </p:txBody>
      </p:sp>
      <p:pic>
        <p:nvPicPr>
          <p:cNvPr id="8" name="Picture 7" descr="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2110358" cy="1656184"/>
          </a:xfrm>
          <a:prstGeom prst="rect">
            <a:avLst/>
          </a:prstGeom>
        </p:spPr>
      </p:pic>
      <p:pic>
        <p:nvPicPr>
          <p:cNvPr id="7" name="Content Placeholder 3" descr="Lesson 8 - Board 2.JPG">
            <a:extLst>
              <a:ext uri="{FF2B5EF4-FFF2-40B4-BE49-F238E27FC236}">
                <a16:creationId xmlns:a16="http://schemas.microsoft.com/office/drawing/2014/main" id="{D57EA81A-D08A-494A-9AE1-4575211DB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13370" y="6233325"/>
            <a:ext cx="9176967" cy="624675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3" descr="Lesson 8 - Board 2.JPG">
            <a:extLst>
              <a:ext uri="{FF2B5EF4-FFF2-40B4-BE49-F238E27FC236}">
                <a16:creationId xmlns:a16="http://schemas.microsoft.com/office/drawing/2014/main" id="{006991FF-6A0D-4760-84E6-9AEC772EB6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-99392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5836C0-7AF1-4EEB-9533-E3467C8EEBD2}"/>
              </a:ext>
            </a:extLst>
          </p:cNvPr>
          <p:cNvSpPr txBox="1"/>
          <p:nvPr/>
        </p:nvSpPr>
        <p:spPr>
          <a:xfrm>
            <a:off x="2748429" y="2708920"/>
            <a:ext cx="3685245" cy="1569660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6 – 9 points</a:t>
            </a:r>
            <a:br>
              <a:rPr lang="en-NZ" sz="2000" dirty="0"/>
            </a:br>
            <a:r>
              <a:rPr lang="en-NZ" sz="2400" dirty="0"/>
              <a:t>no 4-card major, balanced with with a Spade hold</a:t>
            </a:r>
          </a:p>
          <a:p>
            <a:pPr algn="ctr"/>
            <a:r>
              <a:rPr lang="en-NZ" sz="2400" dirty="0"/>
              <a:t>… therefore bid 1NT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E7F618-9151-4A63-ABAA-B3721F51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4"/>
            <a:ext cx="1872208" cy="1503825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Response to the Takeout Double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DA5A9B8-7C89-4492-9123-1FA0E1B4E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93" y="1696988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D5CA15-A698-4655-9D8D-F356351D215C}"/>
              </a:ext>
            </a:extLst>
          </p:cNvPr>
          <p:cNvGrpSpPr/>
          <p:nvPr/>
        </p:nvGrpSpPr>
        <p:grpSpPr>
          <a:xfrm>
            <a:off x="2877712" y="5871106"/>
            <a:ext cx="1014436" cy="400110"/>
            <a:chOff x="2949572" y="5908740"/>
            <a:chExt cx="1014436" cy="4001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930A96-8A65-48AF-BBFB-BDDBA0844DA8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E2AD9E-D70D-4C1D-8353-318F3D8C7656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89F076B-876D-4E0F-80AB-7A46B50E8DD4}"/>
              </a:ext>
            </a:extLst>
          </p:cNvPr>
          <p:cNvSpPr/>
          <p:nvPr/>
        </p:nvSpPr>
        <p:spPr>
          <a:xfrm>
            <a:off x="2571703" y="915471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B6E5D-7EDC-441C-B924-E3B85B751DC4}"/>
              </a:ext>
            </a:extLst>
          </p:cNvPr>
          <p:cNvSpPr/>
          <p:nvPr/>
        </p:nvSpPr>
        <p:spPr>
          <a:xfrm>
            <a:off x="447844" y="3366068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4495A5-CB0B-4028-B133-45569190124E}"/>
              </a:ext>
            </a:extLst>
          </p:cNvPr>
          <p:cNvSpPr/>
          <p:nvPr/>
        </p:nvSpPr>
        <p:spPr>
          <a:xfrm>
            <a:off x="7029966" y="3372681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90337" cy="6336704"/>
          </a:xfrm>
        </p:spPr>
      </p:pic>
      <p:sp>
        <p:nvSpPr>
          <p:cNvPr id="5" name="TextBox 4"/>
          <p:cNvSpPr txBox="1"/>
          <p:nvPr/>
        </p:nvSpPr>
        <p:spPr>
          <a:xfrm>
            <a:off x="5436096" y="225770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PASS</a:t>
            </a:r>
          </a:p>
        </p:txBody>
      </p:sp>
      <p:pic>
        <p:nvPicPr>
          <p:cNvPr id="7" name="Picture 6" descr="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653136"/>
            <a:ext cx="2088232" cy="1656184"/>
          </a:xfrm>
          <a:prstGeom prst="rect">
            <a:avLst/>
          </a:prstGeom>
        </p:spPr>
      </p:pic>
      <p:pic>
        <p:nvPicPr>
          <p:cNvPr id="8" name="Content Placeholder 3" descr="Lesson 8 - Board 2.JPG">
            <a:extLst>
              <a:ext uri="{FF2B5EF4-FFF2-40B4-BE49-F238E27FC236}">
                <a16:creationId xmlns:a16="http://schemas.microsoft.com/office/drawing/2014/main" id="{B67F4794-3901-45AC-BD89-FE68E7F884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1" y="6309320"/>
            <a:ext cx="9190336" cy="586785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3" descr="Lesson 8 - Board 2.JPG">
            <a:extLst>
              <a:ext uri="{FF2B5EF4-FFF2-40B4-BE49-F238E27FC236}">
                <a16:creationId xmlns:a16="http://schemas.microsoft.com/office/drawing/2014/main" id="{A19730A2-5CCA-4E40-94B7-A39CF68558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0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A4F87-61D6-4C12-BA36-2A862B03C217}"/>
              </a:ext>
            </a:extLst>
          </p:cNvPr>
          <p:cNvSpPr txBox="1"/>
          <p:nvPr/>
        </p:nvSpPr>
        <p:spPr>
          <a:xfrm>
            <a:off x="2771800" y="2780928"/>
            <a:ext cx="3685245" cy="1569660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East has bid so you now don’t have to bid</a:t>
            </a:r>
          </a:p>
          <a:p>
            <a:pPr algn="ctr"/>
            <a:r>
              <a:rPr lang="en-NZ" sz="2400" dirty="0"/>
              <a:t>With less than 8 points - </a:t>
            </a:r>
            <a:r>
              <a:rPr lang="en-NZ" sz="2400" b="1" dirty="0"/>
              <a:t>PASS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09CCE7-2FD5-4DC3-BB1A-C3E0A31E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4"/>
            <a:ext cx="1872208" cy="1503825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Response to the Takeout Double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7799760-705A-45DB-86B5-818D12412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56" y="1769118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6D3AD4D-C128-462B-B15D-FF1AF0BADCF2}"/>
              </a:ext>
            </a:extLst>
          </p:cNvPr>
          <p:cNvGrpSpPr/>
          <p:nvPr/>
        </p:nvGrpSpPr>
        <p:grpSpPr>
          <a:xfrm>
            <a:off x="2877712" y="5871106"/>
            <a:ext cx="1014436" cy="400110"/>
            <a:chOff x="2949572" y="5908740"/>
            <a:chExt cx="1014436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5DD1FC-69C6-4DB9-B711-73BCE22098BE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184819-FAC7-4E24-AE7A-B619C8F32A4F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7472D8A-355C-4A16-ABDF-461E44B4226C}"/>
              </a:ext>
            </a:extLst>
          </p:cNvPr>
          <p:cNvSpPr/>
          <p:nvPr/>
        </p:nvSpPr>
        <p:spPr>
          <a:xfrm>
            <a:off x="2546803" y="980149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3AA76-2F09-469C-90F8-18F70E4FB0FE}"/>
              </a:ext>
            </a:extLst>
          </p:cNvPr>
          <p:cNvSpPr/>
          <p:nvPr/>
        </p:nvSpPr>
        <p:spPr>
          <a:xfrm>
            <a:off x="400936" y="3413240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FC9F52-300E-458A-B656-86F843145496}"/>
              </a:ext>
            </a:extLst>
          </p:cNvPr>
          <p:cNvSpPr/>
          <p:nvPr/>
        </p:nvSpPr>
        <p:spPr>
          <a:xfrm>
            <a:off x="6983058" y="3419853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90337" cy="6408712"/>
          </a:xfrm>
        </p:spPr>
      </p:pic>
      <p:sp>
        <p:nvSpPr>
          <p:cNvPr id="5" name="TextBox 4"/>
          <p:cNvSpPr txBox="1"/>
          <p:nvPr/>
        </p:nvSpPr>
        <p:spPr>
          <a:xfrm>
            <a:off x="5499149" y="220486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1</a:t>
            </a:r>
            <a:r>
              <a:rPr lang="en-NZ" dirty="0">
                <a:solidFill>
                  <a:srgbClr val="FF0000"/>
                </a:solidFill>
                <a:sym typeface="Symbol"/>
              </a:rPr>
              <a:t></a:t>
            </a:r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7" name="Picture 6" descr="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1" y="4797152"/>
            <a:ext cx="2170065" cy="1512168"/>
          </a:xfrm>
          <a:prstGeom prst="rect">
            <a:avLst/>
          </a:prstGeom>
        </p:spPr>
      </p:pic>
      <p:pic>
        <p:nvPicPr>
          <p:cNvPr id="8" name="Content Placeholder 3" descr="Lesson 8 - Board 2.JPG">
            <a:extLst>
              <a:ext uri="{FF2B5EF4-FFF2-40B4-BE49-F238E27FC236}">
                <a16:creationId xmlns:a16="http://schemas.microsoft.com/office/drawing/2014/main" id="{60686165-5B7C-43C4-AADE-8294456F98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0" y="6309320"/>
            <a:ext cx="9190337" cy="548680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3" descr="Lesson 8 - Board 2.JPG">
            <a:extLst>
              <a:ext uri="{FF2B5EF4-FFF2-40B4-BE49-F238E27FC236}">
                <a16:creationId xmlns:a16="http://schemas.microsoft.com/office/drawing/2014/main" id="{AFD260E3-373B-462C-8562-D67978F725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-171400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521C1A-7536-4FDF-939E-00C29F30E40F}"/>
              </a:ext>
            </a:extLst>
          </p:cNvPr>
          <p:cNvSpPr txBox="1"/>
          <p:nvPr/>
        </p:nvSpPr>
        <p:spPr>
          <a:xfrm>
            <a:off x="2752545" y="3013501"/>
            <a:ext cx="3685245" cy="954107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Bid your major at the lowest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0F25D6-76C6-4230-BC62-25E31495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4"/>
            <a:ext cx="1872208" cy="1503825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Response to the Takeout Double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49A1BC-03FC-41A4-845B-9FFD147A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30" y="1716729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E7169D9-5C92-4C24-AB11-B135F3930BC5}"/>
              </a:ext>
            </a:extLst>
          </p:cNvPr>
          <p:cNvGrpSpPr/>
          <p:nvPr/>
        </p:nvGrpSpPr>
        <p:grpSpPr>
          <a:xfrm>
            <a:off x="2877712" y="5871106"/>
            <a:ext cx="1014436" cy="400110"/>
            <a:chOff x="2949572" y="5908740"/>
            <a:chExt cx="1014436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2C3576-1493-4DDE-B77F-B02677C1B6F5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C65536-F024-48DA-9AD0-BD62991457C1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973F140-AB1C-45A5-AAD8-05425CF85898}"/>
              </a:ext>
            </a:extLst>
          </p:cNvPr>
          <p:cNvSpPr/>
          <p:nvPr/>
        </p:nvSpPr>
        <p:spPr>
          <a:xfrm>
            <a:off x="2560440" y="927833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AB79CC-B0EA-41FB-B651-D26B8165F9B1}"/>
              </a:ext>
            </a:extLst>
          </p:cNvPr>
          <p:cNvSpPr/>
          <p:nvPr/>
        </p:nvSpPr>
        <p:spPr>
          <a:xfrm>
            <a:off x="413364" y="3401211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96C048-59E1-4ACE-994A-435ACE724E25}"/>
              </a:ext>
            </a:extLst>
          </p:cNvPr>
          <p:cNvSpPr/>
          <p:nvPr/>
        </p:nvSpPr>
        <p:spPr>
          <a:xfrm>
            <a:off x="6995486" y="3407824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4573"/>
            <a:ext cx="9190337" cy="6363893"/>
          </a:xfrm>
        </p:spPr>
      </p:pic>
      <p:sp>
        <p:nvSpPr>
          <p:cNvPr id="5" name="TextBox 4"/>
          <p:cNvSpPr txBox="1"/>
          <p:nvPr/>
        </p:nvSpPr>
        <p:spPr>
          <a:xfrm>
            <a:off x="5537246" y="221996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2</a:t>
            </a:r>
            <a:r>
              <a:rPr lang="en-NZ" dirty="0">
                <a:solidFill>
                  <a:srgbClr val="FF0000"/>
                </a:solidFill>
                <a:sym typeface="Symbol"/>
              </a:rPr>
              <a:t></a:t>
            </a:r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7" name="Picture 6" descr="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79" y="4653136"/>
            <a:ext cx="2080295" cy="1656184"/>
          </a:xfrm>
          <a:prstGeom prst="rect">
            <a:avLst/>
          </a:prstGeom>
        </p:spPr>
      </p:pic>
      <p:pic>
        <p:nvPicPr>
          <p:cNvPr id="12" name="Content Placeholder 3" descr="Lesson 8 - Board 2.JPG">
            <a:extLst>
              <a:ext uri="{FF2B5EF4-FFF2-40B4-BE49-F238E27FC236}">
                <a16:creationId xmlns:a16="http://schemas.microsoft.com/office/drawing/2014/main" id="{1FC4DF51-E16C-4E0D-81B8-2BA7A4C238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0" y="6271215"/>
            <a:ext cx="9190337" cy="586785"/>
          </a:xfrm>
          <a:prstGeom prst="rect">
            <a:avLst/>
          </a:prstGeom>
          <a:ln>
            <a:noFill/>
          </a:ln>
        </p:spPr>
      </p:pic>
      <p:pic>
        <p:nvPicPr>
          <p:cNvPr id="13" name="Content Placeholder 3" descr="Lesson 8 - Board 2.JPG">
            <a:extLst>
              <a:ext uri="{FF2B5EF4-FFF2-40B4-BE49-F238E27FC236}">
                <a16:creationId xmlns:a16="http://schemas.microsoft.com/office/drawing/2014/main" id="{6B0E340C-0546-4F15-A8F4-D4A1A6C626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48839" y="-54573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6EBE0E7-3A8A-4A46-BDEA-BD7AA87E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4"/>
            <a:ext cx="1872208" cy="1503825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Response to the Takeout Double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EE50BB-D1F1-407C-8E1F-871A53A807CE}"/>
              </a:ext>
            </a:extLst>
          </p:cNvPr>
          <p:cNvSpPr txBox="1"/>
          <p:nvPr/>
        </p:nvSpPr>
        <p:spPr>
          <a:xfrm>
            <a:off x="2752545" y="3013501"/>
            <a:ext cx="3685245" cy="954107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Bid your major at the lowest level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64B9265-08B5-4070-8F82-88CA2E2E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56" y="1726272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B89E466-AE5F-41F5-B7D0-FFE14F25ECD2}"/>
              </a:ext>
            </a:extLst>
          </p:cNvPr>
          <p:cNvGrpSpPr/>
          <p:nvPr/>
        </p:nvGrpSpPr>
        <p:grpSpPr>
          <a:xfrm>
            <a:off x="2877712" y="5871106"/>
            <a:ext cx="1014436" cy="400110"/>
            <a:chOff x="2949572" y="5908740"/>
            <a:chExt cx="1014436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E3E3A6-4257-4365-B28E-A58B80722BB4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4D20EC-D286-49BE-9616-95E86C3B290A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50D50E9-778A-4932-9260-564E174214A6}"/>
              </a:ext>
            </a:extLst>
          </p:cNvPr>
          <p:cNvSpPr/>
          <p:nvPr/>
        </p:nvSpPr>
        <p:spPr>
          <a:xfrm>
            <a:off x="2572762" y="946919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59ECD-A709-4C08-B495-17AEEBF3BC47}"/>
              </a:ext>
            </a:extLst>
          </p:cNvPr>
          <p:cNvSpPr/>
          <p:nvPr/>
        </p:nvSpPr>
        <p:spPr>
          <a:xfrm>
            <a:off x="449131" y="3405974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B750E-C368-4B03-97FB-D5B7B4797D3A}"/>
              </a:ext>
            </a:extLst>
          </p:cNvPr>
          <p:cNvSpPr/>
          <p:nvPr/>
        </p:nvSpPr>
        <p:spPr>
          <a:xfrm>
            <a:off x="7031253" y="3412587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90337" cy="6336704"/>
          </a:xfrm>
        </p:spPr>
      </p:pic>
      <p:sp>
        <p:nvSpPr>
          <p:cNvPr id="5" name="TextBox 4"/>
          <p:cNvSpPr txBox="1"/>
          <p:nvPr/>
        </p:nvSpPr>
        <p:spPr>
          <a:xfrm>
            <a:off x="5436096" y="227687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PASS</a:t>
            </a:r>
          </a:p>
        </p:txBody>
      </p:sp>
      <p:pic>
        <p:nvPicPr>
          <p:cNvPr id="7" name="Picture 6" descr="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4561" y="4797152"/>
            <a:ext cx="2191272" cy="1512168"/>
          </a:xfrm>
          <a:prstGeom prst="rect">
            <a:avLst/>
          </a:prstGeom>
        </p:spPr>
      </p:pic>
      <p:pic>
        <p:nvPicPr>
          <p:cNvPr id="8" name="Content Placeholder 3" descr="Lesson 8 - Board 2.JPG">
            <a:extLst>
              <a:ext uri="{FF2B5EF4-FFF2-40B4-BE49-F238E27FC236}">
                <a16:creationId xmlns:a16="http://schemas.microsoft.com/office/drawing/2014/main" id="{5DFAF676-6A40-442A-8DE6-43B30A74AD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0" y="6233325"/>
            <a:ext cx="9190337" cy="624675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3" descr="Lesson 8 - Board 2.JPG">
            <a:extLst>
              <a:ext uri="{FF2B5EF4-FFF2-40B4-BE49-F238E27FC236}">
                <a16:creationId xmlns:a16="http://schemas.microsoft.com/office/drawing/2014/main" id="{B43716E8-346B-48D1-99FC-0647D0BC0A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0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3DB523-D967-4A70-8FE0-FEACB4A49E7B}"/>
              </a:ext>
            </a:extLst>
          </p:cNvPr>
          <p:cNvSpPr txBox="1"/>
          <p:nvPr/>
        </p:nvSpPr>
        <p:spPr>
          <a:xfrm>
            <a:off x="2797630" y="3198167"/>
            <a:ext cx="3685245" cy="523220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latin typeface="+mj-lt"/>
              </a:rPr>
              <a:t>You do not have to bid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EC05FB-4818-4D7E-B820-92F97197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4"/>
            <a:ext cx="1872208" cy="1503825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Response to the Takeout Double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06EFB0C-B01E-4BC8-9F85-B53496196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56" y="1773886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043561-4D08-433E-9975-B8A407A9951C}"/>
              </a:ext>
            </a:extLst>
          </p:cNvPr>
          <p:cNvGrpSpPr/>
          <p:nvPr/>
        </p:nvGrpSpPr>
        <p:grpSpPr>
          <a:xfrm>
            <a:off x="2877712" y="5871106"/>
            <a:ext cx="1014436" cy="400110"/>
            <a:chOff x="2949572" y="5908740"/>
            <a:chExt cx="1014436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9A59C6-E085-4F4D-BC03-AC0AEAA30C16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271FC-E091-4BC8-BED4-C90A1ED0575F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A9234-ECE3-40C9-83EE-5B899643BFFF}"/>
              </a:ext>
            </a:extLst>
          </p:cNvPr>
          <p:cNvSpPr/>
          <p:nvPr/>
        </p:nvSpPr>
        <p:spPr>
          <a:xfrm>
            <a:off x="2584941" y="991824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9F1EA4-9904-4641-B0D9-3C8260D138C1}"/>
              </a:ext>
            </a:extLst>
          </p:cNvPr>
          <p:cNvSpPr/>
          <p:nvPr/>
        </p:nvSpPr>
        <p:spPr>
          <a:xfrm>
            <a:off x="434075" y="3408536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AA0B5C-434B-49D3-8A3C-406FA8522813}"/>
              </a:ext>
            </a:extLst>
          </p:cNvPr>
          <p:cNvSpPr/>
          <p:nvPr/>
        </p:nvSpPr>
        <p:spPr>
          <a:xfrm>
            <a:off x="7016197" y="3415149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615064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 please ask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31768" y="4219263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number</a:t>
            </a:r>
          </a:p>
          <a:p>
            <a:pPr marL="274320" lvl="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email</a:t>
            </a:r>
            <a:endParaRPr kumimoji="0" lang="en-NZ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97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80696"/>
          </a:xfrm>
        </p:spPr>
        <p:txBody>
          <a:bodyPr>
            <a:normAutofit/>
          </a:bodyPr>
          <a:lstStyle/>
          <a:p>
            <a:r>
              <a:rPr lang="en-NZ" sz="4400" b="1" dirty="0"/>
              <a:t>Reasons for Overcalling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>
            <a:normAutofit/>
          </a:bodyPr>
          <a:lstStyle/>
          <a:p>
            <a:pPr marL="357188" indent="-357188"/>
            <a:r>
              <a:rPr lang="en-NZ" sz="4000" dirty="0"/>
              <a:t>To get into the bidding … make it hard for the opposition</a:t>
            </a:r>
          </a:p>
          <a:p>
            <a:pPr marL="357188" indent="-357188"/>
            <a:r>
              <a:rPr lang="en-NZ" sz="4000" dirty="0"/>
              <a:t>Express a genuine desire to play in a suit</a:t>
            </a:r>
          </a:p>
          <a:p>
            <a:pPr marL="357188" indent="-357188"/>
            <a:r>
              <a:rPr lang="en-NZ" sz="4000" dirty="0"/>
              <a:t>Suggest a lead for partner</a:t>
            </a:r>
          </a:p>
        </p:txBody>
      </p:sp>
      <p:pic>
        <p:nvPicPr>
          <p:cNvPr id="1026" name="Picture 2" descr="C:\Users\amanda.smith\AppData\Local\Microsoft\Windows\Temporary Internet Files\Content.IE5\93RJFYG6\MC9004324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789040"/>
            <a:ext cx="2005831" cy="2480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80696"/>
          </a:xfrm>
        </p:spPr>
        <p:txBody>
          <a:bodyPr>
            <a:normAutofit/>
          </a:bodyPr>
          <a:lstStyle/>
          <a:p>
            <a:r>
              <a:rPr lang="en-NZ" sz="4800" b="1" dirty="0"/>
              <a:t>Rules to Overcall a suit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>
            <a:normAutofit/>
          </a:bodyPr>
          <a:lstStyle/>
          <a:p>
            <a:pPr marL="357188" indent="-357188"/>
            <a:r>
              <a:rPr lang="en-NZ" sz="4000" dirty="0"/>
              <a:t>MUST be a 5+ card suit with a good suit – 2+ honours in suit</a:t>
            </a:r>
          </a:p>
          <a:p>
            <a:pPr marL="357188" indent="-357188"/>
            <a:r>
              <a:rPr lang="en-NZ" sz="4000" dirty="0"/>
              <a:t>Point count should be close to opening values … a little </a:t>
            </a:r>
          </a:p>
          <a:p>
            <a:pPr marL="357188" indent="-357188">
              <a:buNone/>
            </a:pPr>
            <a:r>
              <a:rPr lang="en-NZ" sz="4000" dirty="0"/>
              <a:t>   bit less is OK though</a:t>
            </a:r>
          </a:p>
          <a:p>
            <a:endParaRPr lang="en-NZ" sz="4000" dirty="0"/>
          </a:p>
        </p:txBody>
      </p:sp>
      <p:pic>
        <p:nvPicPr>
          <p:cNvPr id="3076" name="Picture 4" descr="AMATEUR – TOURNAMENT RULES WMMAFC">
            <a:extLst>
              <a:ext uri="{FF2B5EF4-FFF2-40B4-BE49-F238E27FC236}">
                <a16:creationId xmlns:a16="http://schemas.microsoft.com/office/drawing/2014/main" id="{9B022AFC-5C8C-4E8F-A3E3-7D638B6BC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16" b="94118" l="3711" r="94922">
                        <a14:foregroundMark x1="3906" y1="15033" x2="7031" y2="94118"/>
                        <a14:foregroundMark x1="20117" y1="76471" x2="58203" y2="67974"/>
                        <a14:foregroundMark x1="58203" y1="67974" x2="77344" y2="68301"/>
                        <a14:foregroundMark x1="77344" y1="68301" x2="88086" y2="65359"/>
                        <a14:foregroundMark x1="14648" y1="37255" x2="86914" y2="22549"/>
                        <a14:foregroundMark x1="89063" y1="49673" x2="92969" y2="42810"/>
                        <a14:foregroundMark x1="92578" y1="78431" x2="86133" y2="78105"/>
                        <a14:foregroundMark x1="96484" y1="82353" x2="91602" y2="54248"/>
                        <a14:foregroundMark x1="91602" y1="54248" x2="94922" y2="24183"/>
                        <a14:foregroundMark x1="94922" y1="24183" x2="93359" y2="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060" r="2750" b="3060"/>
          <a:stretch/>
        </p:blipFill>
        <p:spPr bwMode="auto">
          <a:xfrm rot="20466543">
            <a:off x="5786804" y="3907956"/>
            <a:ext cx="278936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03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80112" y="249289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latin typeface="+mj-lt"/>
              </a:rPr>
              <a:t>1</a:t>
            </a:r>
            <a:r>
              <a:rPr lang="en-NZ" sz="3600" dirty="0">
                <a:solidFill>
                  <a:srgbClr val="FF0000"/>
                </a:solidFill>
                <a:latin typeface="+mj-lt"/>
                <a:sym typeface="Symbol"/>
              </a:rPr>
              <a:t></a:t>
            </a:r>
            <a:endParaRPr lang="en-N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CBE87-251B-4CCF-806E-5CE17BF9E21B}"/>
              </a:ext>
            </a:extLst>
          </p:cNvPr>
          <p:cNvSpPr txBox="1"/>
          <p:nvPr/>
        </p:nvSpPr>
        <p:spPr>
          <a:xfrm>
            <a:off x="2758963" y="3307767"/>
            <a:ext cx="3672408" cy="1138773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j-lt"/>
              </a:defRPr>
            </a:lvl1pPr>
          </a:lstStyle>
          <a:p>
            <a:r>
              <a:rPr lang="en-NZ" sz="2400" dirty="0"/>
              <a:t>South has an Opening Hand with a GOOD 5-card suit </a:t>
            </a:r>
            <a:br>
              <a:rPr lang="en-NZ" dirty="0"/>
            </a:br>
            <a:r>
              <a:rPr lang="en-NZ" sz="2000" dirty="0"/>
              <a:t>(at least two honours in the suit)</a:t>
            </a:r>
            <a:endParaRPr lang="en-NZ" dirty="0"/>
          </a:p>
        </p:txBody>
      </p:sp>
      <p:pic>
        <p:nvPicPr>
          <p:cNvPr id="8" name="Content Placeholder 3" descr="Lesson 8 - Board 2.JPG">
            <a:extLst>
              <a:ext uri="{FF2B5EF4-FFF2-40B4-BE49-F238E27FC236}">
                <a16:creationId xmlns:a16="http://schemas.microsoft.com/office/drawing/2014/main" id="{8E31749E-4104-407E-8D33-A81CE330BA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77568" b="67336"/>
          <a:stretch>
            <a:fillRect/>
          </a:stretch>
        </p:blipFill>
        <p:spPr>
          <a:xfrm>
            <a:off x="0" y="0"/>
            <a:ext cx="2133553" cy="1556792"/>
          </a:xfrm>
          <a:prstGeom prst="rect">
            <a:avLst/>
          </a:prstGeom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CB18329-C3B3-477F-8D30-F02738B2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4974"/>
            <a:ext cx="2133552" cy="144610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Overcalling </a:t>
            </a:r>
            <a:br>
              <a:rPr lang="en-NZ" sz="2800" b="1" dirty="0">
                <a:solidFill>
                  <a:schemeClr val="bg1"/>
                </a:solidFill>
              </a:rPr>
            </a:br>
            <a:r>
              <a:rPr lang="en-NZ" sz="2800" b="1" dirty="0">
                <a:solidFill>
                  <a:schemeClr val="bg1"/>
                </a:solidFill>
              </a:rPr>
              <a:t>a suit</a:t>
            </a:r>
          </a:p>
        </p:txBody>
      </p:sp>
      <p:pic>
        <p:nvPicPr>
          <p:cNvPr id="3" name="Content Placeholder 3" descr="Lesson 8 - Board 2.JPG">
            <a:extLst>
              <a:ext uri="{FF2B5EF4-FFF2-40B4-BE49-F238E27FC236}">
                <a16:creationId xmlns:a16="http://schemas.microsoft.com/office/drawing/2014/main" id="{1762591F-4338-4A4E-9B51-B468781A4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568" t="1555" b="67336"/>
          <a:stretch/>
        </p:blipFill>
        <p:spPr>
          <a:xfrm>
            <a:off x="7010447" y="5345287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7BAAB3-514A-401F-8C0F-5FF7294E3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67" y="2002496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D6C07B-3AAF-4E05-A895-1E01C69F64E0}"/>
              </a:ext>
            </a:extLst>
          </p:cNvPr>
          <p:cNvGrpSpPr/>
          <p:nvPr/>
        </p:nvGrpSpPr>
        <p:grpSpPr>
          <a:xfrm>
            <a:off x="2877712" y="6456133"/>
            <a:ext cx="1014436" cy="400110"/>
            <a:chOff x="2949572" y="5908740"/>
            <a:chExt cx="1014436" cy="4001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0AB35-7C32-4301-9ABA-B540F303B510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BF4AEE-A4A5-4EA8-BB41-CBDD548DBC46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9F2EA-1805-461A-A93E-1F8250A273DB}"/>
              </a:ext>
            </a:extLst>
          </p:cNvPr>
          <p:cNvSpPr/>
          <p:nvPr/>
        </p:nvSpPr>
        <p:spPr>
          <a:xfrm>
            <a:off x="2561877" y="1139034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9C6A99-0FC8-4FD0-A1C3-2CC11D5E074F}"/>
              </a:ext>
            </a:extLst>
          </p:cNvPr>
          <p:cNvSpPr/>
          <p:nvPr/>
        </p:nvSpPr>
        <p:spPr>
          <a:xfrm>
            <a:off x="429922" y="3787513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A0084-BD1C-4220-BE52-9129C8B0D0EF}"/>
              </a:ext>
            </a:extLst>
          </p:cNvPr>
          <p:cNvSpPr/>
          <p:nvPr/>
        </p:nvSpPr>
        <p:spPr>
          <a:xfrm>
            <a:off x="6983207" y="3801402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400" b="1" dirty="0"/>
              <a:t>Rules to Overcall in </a:t>
            </a:r>
            <a:r>
              <a:rPr lang="en-NZ" sz="4400" b="1" dirty="0" err="1"/>
              <a:t>NoTrumps</a:t>
            </a:r>
            <a:endParaRPr lang="en-NZ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>
            <a:normAutofit/>
          </a:bodyPr>
          <a:lstStyle/>
          <a:p>
            <a:pPr marL="357188" indent="-357188"/>
            <a:r>
              <a:rPr lang="en-NZ" sz="4000" dirty="0"/>
              <a:t>You need BETTER points than an opening 1NT </a:t>
            </a:r>
          </a:p>
          <a:p>
            <a:pPr marL="357188" lvl="1" indent="-357188"/>
            <a:r>
              <a:rPr lang="en-NZ" sz="3800" dirty="0"/>
              <a:t>16 – 18 points</a:t>
            </a:r>
          </a:p>
          <a:p>
            <a:pPr marL="357188" indent="-357188"/>
            <a:r>
              <a:rPr lang="en-NZ" sz="4000" dirty="0"/>
              <a:t>MUST have a cover in the</a:t>
            </a:r>
          </a:p>
          <a:p>
            <a:pPr marL="357188" indent="-357188">
              <a:buNone/>
            </a:pPr>
            <a:r>
              <a:rPr lang="en-NZ" sz="4000" dirty="0"/>
              <a:t>   opposition’s suit</a:t>
            </a:r>
          </a:p>
          <a:p>
            <a:pPr>
              <a:buNone/>
            </a:pPr>
            <a:endParaRPr lang="en-NZ" sz="4000" dirty="0"/>
          </a:p>
        </p:txBody>
      </p:sp>
      <p:pic>
        <p:nvPicPr>
          <p:cNvPr id="5" name="Picture 4" descr="AMATEUR – TOURNAMENT RULES WMMAFC">
            <a:extLst>
              <a:ext uri="{FF2B5EF4-FFF2-40B4-BE49-F238E27FC236}">
                <a16:creationId xmlns:a16="http://schemas.microsoft.com/office/drawing/2014/main" id="{1BC9DC18-B4CE-44CB-A0C4-64D22F4DA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16" b="94118" l="3711" r="94922">
                        <a14:foregroundMark x1="3906" y1="15033" x2="7031" y2="94118"/>
                        <a14:foregroundMark x1="20117" y1="76471" x2="58203" y2="67974"/>
                        <a14:foregroundMark x1="58203" y1="67974" x2="77344" y2="68301"/>
                        <a14:foregroundMark x1="77344" y1="68301" x2="88086" y2="65359"/>
                        <a14:foregroundMark x1="14648" y1="37255" x2="86914" y2="22549"/>
                        <a14:foregroundMark x1="89063" y1="49673" x2="92969" y2="42810"/>
                        <a14:foregroundMark x1="92578" y1="78431" x2="86133" y2="78105"/>
                        <a14:foregroundMark x1="96484" y1="82353" x2="91602" y2="54248"/>
                        <a14:foregroundMark x1="91602" y1="54248" x2="94922" y2="24183"/>
                        <a14:foregroundMark x1="94922" y1="24183" x2="93359" y2="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060" r="2750" b="3060"/>
          <a:stretch/>
        </p:blipFill>
        <p:spPr bwMode="auto">
          <a:xfrm rot="20466543">
            <a:off x="5786804" y="3907956"/>
            <a:ext cx="278936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Lesson 8 - Board 2.JPG">
            <a:extLst>
              <a:ext uri="{FF2B5EF4-FFF2-40B4-BE49-F238E27FC236}">
                <a16:creationId xmlns:a16="http://schemas.microsoft.com/office/drawing/2014/main" id="{FF8A29D8-4890-4A41-A47E-EAA583E56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568" t="1555" b="67336"/>
          <a:stretch/>
        </p:blipFill>
        <p:spPr>
          <a:xfrm>
            <a:off x="-2" y="5240014"/>
            <a:ext cx="9239152" cy="1628800"/>
          </a:xfrm>
          <a:prstGeom prst="rect">
            <a:avLst/>
          </a:prstGeom>
          <a:ln>
            <a:noFill/>
          </a:ln>
        </p:spPr>
      </p:pic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518193" y="230068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1</a:t>
            </a:r>
            <a:r>
              <a:rPr lang="en-NZ" dirty="0">
                <a:sym typeface="Symbol"/>
              </a:rPr>
              <a:t>NT</a:t>
            </a:r>
            <a:endParaRPr lang="en-NZ" dirty="0"/>
          </a:p>
        </p:txBody>
      </p:sp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7E12A149-A494-42E5-9359-44DBE34EB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3" name="Content Placeholder 3" descr="Lesson 8 - Board 2.JPG">
            <a:extLst>
              <a:ext uri="{FF2B5EF4-FFF2-40B4-BE49-F238E27FC236}">
                <a16:creationId xmlns:a16="http://schemas.microsoft.com/office/drawing/2014/main" id="{7CF770CF-0557-4BA4-A685-A1ECEA1916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397188-7086-4360-894E-5BACDA748779}"/>
              </a:ext>
            </a:extLst>
          </p:cNvPr>
          <p:cNvSpPr txBox="1"/>
          <p:nvPr/>
        </p:nvSpPr>
        <p:spPr>
          <a:xfrm>
            <a:off x="2769052" y="2905851"/>
            <a:ext cx="3685245" cy="1384995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18 points</a:t>
            </a:r>
            <a:br>
              <a:rPr lang="en-NZ" sz="2800" dirty="0"/>
            </a:br>
            <a:r>
              <a:rPr lang="en-NZ" sz="2800" dirty="0"/>
              <a:t>balanced hand with a diamond hold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7664D8-8B17-4161-B882-F846CDD5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Overcalling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1NT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DE14729-A544-416A-BC71-9467308B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67" y="1811986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819128-47FA-4D47-8477-24A19B04229C}"/>
              </a:ext>
            </a:extLst>
          </p:cNvPr>
          <p:cNvGrpSpPr/>
          <p:nvPr/>
        </p:nvGrpSpPr>
        <p:grpSpPr>
          <a:xfrm>
            <a:off x="2877712" y="5933025"/>
            <a:ext cx="1014436" cy="400110"/>
            <a:chOff x="2949572" y="5908740"/>
            <a:chExt cx="1014436" cy="4001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1276F0-45A8-4595-AAA3-5F653AE20198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6BA534-81EE-4FCF-95E1-39BB064D04FB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16" name="Content Placeholder 3" descr="Lesson 8 - Board 2.JPG">
            <a:extLst>
              <a:ext uri="{FF2B5EF4-FFF2-40B4-BE49-F238E27FC236}">
                <a16:creationId xmlns:a16="http://schemas.microsoft.com/office/drawing/2014/main" id="{CD3171E5-97E0-4A64-AB62-BE0B65ED6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568" t="1555" b="67336"/>
          <a:stretch/>
        </p:blipFill>
        <p:spPr>
          <a:xfrm>
            <a:off x="0" y="5087607"/>
            <a:ext cx="2179890" cy="1512713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08F27D-4AE5-4B3B-8EA3-F70D0210A31C}"/>
              </a:ext>
            </a:extLst>
          </p:cNvPr>
          <p:cNvSpPr/>
          <p:nvPr/>
        </p:nvSpPr>
        <p:spPr>
          <a:xfrm>
            <a:off x="2526676" y="1009973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076F38-0CC5-4ECE-943F-79BA302C4A40}"/>
              </a:ext>
            </a:extLst>
          </p:cNvPr>
          <p:cNvSpPr/>
          <p:nvPr/>
        </p:nvSpPr>
        <p:spPr>
          <a:xfrm>
            <a:off x="421960" y="3470581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4032C3-3553-4E36-B976-9F82AB18191B}"/>
              </a:ext>
            </a:extLst>
          </p:cNvPr>
          <p:cNvSpPr/>
          <p:nvPr/>
        </p:nvSpPr>
        <p:spPr>
          <a:xfrm>
            <a:off x="6975245" y="3484470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en-NZ" b="1" dirty="0"/>
              <a:t>WHAT HAPPENS when your hand doesn’t meet this criteria?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820"/>
            <a:ext cx="8229600" cy="3240360"/>
          </a:xfrm>
        </p:spPr>
        <p:txBody>
          <a:bodyPr>
            <a:normAutofit/>
          </a:bodyPr>
          <a:lstStyle/>
          <a:p>
            <a:pPr marL="357188" indent="-357188"/>
            <a:r>
              <a:rPr lang="en-NZ" sz="4000" dirty="0"/>
              <a:t>No 5-card major</a:t>
            </a:r>
          </a:p>
          <a:p>
            <a:pPr marL="357188" indent="-357188"/>
            <a:r>
              <a:rPr lang="en-NZ" sz="4000" dirty="0"/>
              <a:t>Can’t overcall NT because you have no hold in the opposition’s suit</a:t>
            </a:r>
          </a:p>
          <a:p>
            <a:pPr marL="357188" indent="-357188"/>
            <a:r>
              <a:rPr lang="en-NZ" sz="4000" dirty="0"/>
              <a:t>Can’t overcall NT because your</a:t>
            </a:r>
          </a:p>
          <a:p>
            <a:pPr marL="357188" indent="-357188">
              <a:buNone/>
            </a:pPr>
            <a:r>
              <a:rPr lang="en-NZ" sz="4000" dirty="0"/>
              <a:t>    hand is not strong enough</a:t>
            </a:r>
          </a:p>
        </p:txBody>
      </p:sp>
      <p:pic>
        <p:nvPicPr>
          <p:cNvPr id="1026" name="Picture 2" descr="C:\Users\Amanda\AppData\Local\Microsoft\Windows\Temporary Internet Files\Content.IE5\J3X61OOY\MC90043382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05064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3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80112" y="249289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X</a:t>
            </a:r>
          </a:p>
        </p:txBody>
      </p:sp>
      <p:pic>
        <p:nvPicPr>
          <p:cNvPr id="7" name="Content Placeholder 3" descr="Lesson 8 - Board 2.JPG">
            <a:extLst>
              <a:ext uri="{FF2B5EF4-FFF2-40B4-BE49-F238E27FC236}">
                <a16:creationId xmlns:a16="http://schemas.microsoft.com/office/drawing/2014/main" id="{7D611636-9717-48B7-94BD-2409A6CC96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68" t="1555" b="67336"/>
          <a:stretch/>
        </p:blipFill>
        <p:spPr>
          <a:xfrm>
            <a:off x="7010447" y="5229201"/>
            <a:ext cx="2179890" cy="1628800"/>
          </a:xfrm>
          <a:prstGeom prst="rect">
            <a:avLst/>
          </a:prstGeom>
          <a:ln>
            <a:noFill/>
          </a:ln>
        </p:spPr>
      </p:pic>
      <p:pic>
        <p:nvPicPr>
          <p:cNvPr id="8" name="Content Placeholder 3" descr="Lesson 8 - Board 2.JPG">
            <a:extLst>
              <a:ext uri="{FF2B5EF4-FFF2-40B4-BE49-F238E27FC236}">
                <a16:creationId xmlns:a16="http://schemas.microsoft.com/office/drawing/2014/main" id="{9C9402F7-3382-482F-9EE5-2B4018B196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7568" b="67336"/>
          <a:stretch>
            <a:fillRect/>
          </a:stretch>
        </p:blipFill>
        <p:spPr>
          <a:xfrm>
            <a:off x="0" y="0"/>
            <a:ext cx="2133553" cy="16288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EE6842-F785-4EC6-8AFB-A25E0B47D1B7}"/>
              </a:ext>
            </a:extLst>
          </p:cNvPr>
          <p:cNvSpPr txBox="1"/>
          <p:nvPr/>
        </p:nvSpPr>
        <p:spPr>
          <a:xfrm>
            <a:off x="2752545" y="3140968"/>
            <a:ext cx="3685245" cy="1508105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13 points, no 5-card major</a:t>
            </a:r>
          </a:p>
          <a:p>
            <a:pPr algn="ctr"/>
            <a:r>
              <a:rPr lang="en-NZ" sz="2400" dirty="0"/>
              <a:t>- can’t bid a suit</a:t>
            </a:r>
          </a:p>
          <a:p>
            <a:pPr algn="ctr"/>
            <a:r>
              <a:rPr lang="en-NZ" sz="2400" dirty="0"/>
              <a:t>- can’t bid 1NT </a:t>
            </a:r>
          </a:p>
          <a:p>
            <a:pPr algn="ctr"/>
            <a:r>
              <a:rPr lang="en-NZ" sz="2000" dirty="0"/>
              <a:t>(not strong enough)</a:t>
            </a:r>
            <a:endParaRPr lang="en-NZ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1D6846-5FF7-4373-883F-9D6CFCE3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Takeout Double</a:t>
            </a:r>
          </a:p>
        </p:txBody>
      </p:sp>
      <p:pic>
        <p:nvPicPr>
          <p:cNvPr id="11" name="Picture 2" descr="8 Grunge X Brush Stroke (PNG Transparent) Vol.2 | OnlyGFX.com">
            <a:extLst>
              <a:ext uri="{FF2B5EF4-FFF2-40B4-BE49-F238E27FC236}">
                <a16:creationId xmlns:a16="http://schemas.microsoft.com/office/drawing/2014/main" id="{F231AB1C-D985-4CCC-94DE-B37070599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312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0835D-0179-4D2A-857F-9CB0BCBE0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67" y="1978681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AACDEE-794C-4490-8575-43EFC998A29C}"/>
              </a:ext>
            </a:extLst>
          </p:cNvPr>
          <p:cNvGrpSpPr/>
          <p:nvPr/>
        </p:nvGrpSpPr>
        <p:grpSpPr>
          <a:xfrm>
            <a:off x="2867623" y="6400380"/>
            <a:ext cx="1014436" cy="400110"/>
            <a:chOff x="2949572" y="5908740"/>
            <a:chExt cx="1014436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151E5B-74D2-41ED-A677-E2168716F65E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D4327C-56C8-4667-B24D-AA085139E201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67A4F-407E-423C-9D69-B57C08B1701C}"/>
              </a:ext>
            </a:extLst>
          </p:cNvPr>
          <p:cNvSpPr/>
          <p:nvPr/>
        </p:nvSpPr>
        <p:spPr>
          <a:xfrm>
            <a:off x="2558400" y="1145072"/>
            <a:ext cx="4448569" cy="43204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0112BE-30FB-4D2F-A4B3-450D80FC2996}"/>
              </a:ext>
            </a:extLst>
          </p:cNvPr>
          <p:cNvSpPr/>
          <p:nvPr/>
        </p:nvSpPr>
        <p:spPr>
          <a:xfrm>
            <a:off x="395536" y="3745624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0A0A52-E372-46CA-BA32-7B46FE82EDDC}"/>
              </a:ext>
            </a:extLst>
          </p:cNvPr>
          <p:cNvSpPr/>
          <p:nvPr/>
        </p:nvSpPr>
        <p:spPr>
          <a:xfrm>
            <a:off x="6948821" y="3759513"/>
            <a:ext cx="2160793" cy="433636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igshoulders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9122</TotalTime>
  <Words>796</Words>
  <Application>Microsoft Office PowerPoint</Application>
  <PresentationFormat>On-screen Show (4:3)</PresentationFormat>
  <Paragraphs>183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Bigshoulders</vt:lpstr>
      <vt:lpstr>Calibri</vt:lpstr>
      <vt:lpstr>Gill Sans MT</vt:lpstr>
      <vt:lpstr>Office Theme</vt:lpstr>
      <vt:lpstr>PowerPoint Presentation</vt:lpstr>
      <vt:lpstr>Lesson Eight   Takeout Doubles</vt:lpstr>
      <vt:lpstr>Reasons for Overcalling</vt:lpstr>
      <vt:lpstr>Rules to Overcall a suit</vt:lpstr>
      <vt:lpstr>Overcalling  a suit</vt:lpstr>
      <vt:lpstr>Rules to Overcall in NoTrumps</vt:lpstr>
      <vt:lpstr>Overcalling 1NT</vt:lpstr>
      <vt:lpstr>WHAT HAPPENS when your hand doesn’t meet this criteria?</vt:lpstr>
      <vt:lpstr>Takeout Double</vt:lpstr>
      <vt:lpstr>Takeout Double shows the following:</vt:lpstr>
      <vt:lpstr>Choices when Overcalling</vt:lpstr>
      <vt:lpstr>Takeout Double</vt:lpstr>
      <vt:lpstr>Takeout Double</vt:lpstr>
      <vt:lpstr>Takeout Double</vt:lpstr>
      <vt:lpstr>Takeout Double</vt:lpstr>
      <vt:lpstr>Takeout Double</vt:lpstr>
      <vt:lpstr>Response to a Takeout Double</vt:lpstr>
      <vt:lpstr>Response to a Takeout Double</vt:lpstr>
      <vt:lpstr>Response to a Takeout Double</vt:lpstr>
      <vt:lpstr>Response to a Takeout Double</vt:lpstr>
      <vt:lpstr>Response to the Takeout Double</vt:lpstr>
      <vt:lpstr>Response to the Takeout Double</vt:lpstr>
      <vt:lpstr>Response to the Takeout Double</vt:lpstr>
      <vt:lpstr>Response to the Takeout Double</vt:lpstr>
      <vt:lpstr>Response to the Takeout Double</vt:lpstr>
      <vt:lpstr>Response to the Takeout Double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Smith</dc:creator>
  <cp:lastModifiedBy>Douglas Russell</cp:lastModifiedBy>
  <cp:revision>268</cp:revision>
  <dcterms:created xsi:type="dcterms:W3CDTF">2013-02-20T01:53:33Z</dcterms:created>
  <dcterms:modified xsi:type="dcterms:W3CDTF">2023-12-04T01:25:17Z</dcterms:modified>
</cp:coreProperties>
</file>