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handoutMasterIdLst>
    <p:handoutMasterId r:id="rId28"/>
  </p:handoutMasterIdLst>
  <p:sldIdLst>
    <p:sldId id="463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57" r:id="rId19"/>
    <p:sldId id="439" r:id="rId20"/>
    <p:sldId id="440" r:id="rId21"/>
    <p:sldId id="441" r:id="rId22"/>
    <p:sldId id="435" r:id="rId23"/>
    <p:sldId id="436" r:id="rId24"/>
    <p:sldId id="437" r:id="rId25"/>
    <p:sldId id="464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eg"/><Relationship Id="rId7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8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7.png"/><Relationship Id="rId4" Type="http://schemas.openxmlformats.org/officeDocument/2006/relationships/image" Target="../media/image14.jpeg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1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581247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2B1A905-83B0-48CD-A10E-4D5FD29DC418}"/>
              </a:ext>
            </a:extLst>
          </p:cNvPr>
          <p:cNvSpPr txBox="1">
            <a:spLocks/>
          </p:cNvSpPr>
          <p:nvPr/>
        </p:nvSpPr>
        <p:spPr>
          <a:xfrm>
            <a:off x="1551040" y="4089648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TBC 2012 logo smaller">
            <a:extLst>
              <a:ext uri="{FF2B5EF4-FFF2-40B4-BE49-F238E27FC236}">
                <a16:creationId xmlns:a16="http://schemas.microsoft.com/office/drawing/2014/main" id="{6AE02C02-FBEE-4910-A814-BFC73065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3658387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70855"/>
            <a:ext cx="9190337" cy="6480720"/>
          </a:xfrm>
        </p:spPr>
      </p:pic>
      <p:sp>
        <p:nvSpPr>
          <p:cNvPr id="5" name="TextBox 4"/>
          <p:cNvSpPr txBox="1"/>
          <p:nvPr/>
        </p:nvSpPr>
        <p:spPr>
          <a:xfrm>
            <a:off x="5580112" y="21626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b="1" dirty="0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rPr>
              <a:t>3</a:t>
            </a:r>
            <a:r>
              <a:rPr lang="en-NZ" sz="3200" b="1" dirty="0">
                <a:solidFill>
                  <a:srgbClr val="FF0000"/>
                </a:solidFill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  <a:sym typeface="Symbol"/>
              </a:rPr>
              <a:t></a:t>
            </a:r>
            <a:endParaRPr lang="en-NZ" sz="2000" dirty="0">
              <a:solidFill>
                <a:srgbClr val="FF0000"/>
              </a:solidFill>
              <a:effectLst>
                <a:glow rad="101600">
                  <a:srgbClr val="FECE00">
                    <a:alpha val="60000"/>
                  </a:srgbClr>
                </a:glow>
              </a:effectLst>
              <a:latin typeface="+mj-lt"/>
            </a:endParaRPr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4036"/>
            <a:ext cx="447481" cy="384101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354036"/>
            <a:ext cx="411857" cy="438126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905764"/>
            <a:ext cx="411857" cy="394314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874316"/>
            <a:ext cx="335087" cy="358361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841868"/>
            <a:ext cx="3616859" cy="398324"/>
          </a:xfrm>
          <a:prstGeom prst="rect">
            <a:avLst/>
          </a:prstGeom>
        </p:spPr>
      </p:pic>
      <p:pic>
        <p:nvPicPr>
          <p:cNvPr id="13" name="Content Placeholder 3" descr="Lesson 8 - Board 2.JPG"/>
          <p:cNvPicPr>
            <a:picLocks noChangeAspect="1"/>
          </p:cNvPicPr>
          <p:nvPr/>
        </p:nvPicPr>
        <p:blipFill>
          <a:blip r:embed="rId8" cstate="print"/>
          <a:srcRect l="77568" b="67336"/>
          <a:stretch>
            <a:fillRect/>
          </a:stretch>
        </p:blipFill>
        <p:spPr>
          <a:xfrm>
            <a:off x="0" y="-174356"/>
            <a:ext cx="2133553" cy="1512168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A102D6-4645-41B8-9719-C9C8A3CCDBEF}"/>
              </a:ext>
            </a:extLst>
          </p:cNvPr>
          <p:cNvSpPr txBox="1"/>
          <p:nvPr/>
        </p:nvSpPr>
        <p:spPr>
          <a:xfrm>
            <a:off x="2752545" y="2696679"/>
            <a:ext cx="3685245" cy="144655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Show a minimum raise </a:t>
            </a:r>
          </a:p>
          <a:p>
            <a:pPr algn="ctr"/>
            <a:r>
              <a:rPr lang="en-NZ" sz="2000" dirty="0"/>
              <a:t>Mainly to make it as hard as possible for the opposition … you have a 10-card fit in diamonds</a:t>
            </a: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6F5F713A-28B0-4034-BED7-33D2827384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E9A385F-6EF5-475A-BF3F-DC0A1FB6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a suit overcall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6B9A5-5FCF-4580-AE87-2C55DEA3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643835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9FC4B-3520-4368-B2FD-6D331551FA27}"/>
              </a:ext>
            </a:extLst>
          </p:cNvPr>
          <p:cNvGrpSpPr/>
          <p:nvPr/>
        </p:nvGrpSpPr>
        <p:grpSpPr>
          <a:xfrm>
            <a:off x="2849134" y="5890158"/>
            <a:ext cx="1014436" cy="400110"/>
            <a:chOff x="2949572" y="5908740"/>
            <a:chExt cx="1014436" cy="40011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2157429-9C2B-4A29-AC32-C764A1D4B61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E624DF-ECA9-4FF2-8947-BFE804701AA0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7AD01D6-630F-428C-8F09-3C29D78A39CE}"/>
              </a:ext>
            </a:extLst>
          </p:cNvPr>
          <p:cNvSpPr/>
          <p:nvPr/>
        </p:nvSpPr>
        <p:spPr>
          <a:xfrm>
            <a:off x="2525132" y="890930"/>
            <a:ext cx="4454671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0D9265-B5D6-4E35-A51F-B6B95D71D0BD}"/>
              </a:ext>
            </a:extLst>
          </p:cNvPr>
          <p:cNvSpPr/>
          <p:nvPr/>
        </p:nvSpPr>
        <p:spPr>
          <a:xfrm>
            <a:off x="434706" y="3376744"/>
            <a:ext cx="2167405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BF45A6-82B7-4F61-ABBC-8794BDAF2B26}"/>
              </a:ext>
            </a:extLst>
          </p:cNvPr>
          <p:cNvSpPr/>
          <p:nvPr/>
        </p:nvSpPr>
        <p:spPr>
          <a:xfrm>
            <a:off x="6979804" y="3376744"/>
            <a:ext cx="2167405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05497" y="22768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4651"/>
            <a:ext cx="447481" cy="383288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424651"/>
            <a:ext cx="411857" cy="437199"/>
          </a:xfrm>
          <a:prstGeom prst="rect">
            <a:avLst/>
          </a:prstGeom>
        </p:spPr>
      </p:pic>
      <p:pic>
        <p:nvPicPr>
          <p:cNvPr id="9" name="Picture 8" descr="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0689" y="5877272"/>
            <a:ext cx="335087" cy="357603"/>
          </a:xfrm>
          <a:prstGeom prst="rect">
            <a:avLst/>
          </a:prstGeom>
        </p:spPr>
      </p:pic>
      <p:pic>
        <p:nvPicPr>
          <p:cNvPr id="10" name="Picture 9" descr="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1019297"/>
            <a:ext cx="411857" cy="393479"/>
          </a:xfrm>
          <a:prstGeom prst="rect">
            <a:avLst/>
          </a:prstGeom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53D5F838-8CB2-4F0E-9BA7-99817E1BB4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188B78A0-2083-4ADB-B681-53516DA45F9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3158B9-A531-4F78-8CEA-4944E295AAC8}"/>
              </a:ext>
            </a:extLst>
          </p:cNvPr>
          <p:cNvSpPr txBox="1"/>
          <p:nvPr/>
        </p:nvSpPr>
        <p:spPr>
          <a:xfrm>
            <a:off x="2795836" y="2938080"/>
            <a:ext cx="3685245" cy="1077218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Cannot support diamonds</a:t>
            </a:r>
            <a:br>
              <a:rPr lang="en-NZ" sz="2800" dirty="0"/>
            </a:br>
            <a:r>
              <a:rPr lang="en-NZ" sz="2000" dirty="0"/>
              <a:t>DO NOT bid the spade suit as your hand is not good enough</a:t>
            </a:r>
            <a:endParaRPr lang="en-NZ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A28716D-9461-4E96-A15F-A8498EE5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a suit overcall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D85088D-D702-452B-A891-3FB7D6BA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67" y="173432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C1D788-86F5-4B44-9D30-C258C377ED6B}"/>
              </a:ext>
            </a:extLst>
          </p:cNvPr>
          <p:cNvGrpSpPr/>
          <p:nvPr/>
        </p:nvGrpSpPr>
        <p:grpSpPr>
          <a:xfrm>
            <a:off x="2881910" y="5880632"/>
            <a:ext cx="1014436" cy="400110"/>
            <a:chOff x="2949572" y="5908740"/>
            <a:chExt cx="1014436" cy="4001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DD1A57-5525-4584-A73E-D2E8D1C09A12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72E6A7-4F73-49AC-8407-DC92423AE874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9FC8738-9292-4CB4-898D-6911EEFB5311}"/>
              </a:ext>
            </a:extLst>
          </p:cNvPr>
          <p:cNvSpPr/>
          <p:nvPr/>
        </p:nvSpPr>
        <p:spPr>
          <a:xfrm>
            <a:off x="2565302" y="1019394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3C321E-8AD6-46FB-BDD7-10AA4BDDFD0E}"/>
              </a:ext>
            </a:extLst>
          </p:cNvPr>
          <p:cNvSpPr/>
          <p:nvPr/>
        </p:nvSpPr>
        <p:spPr>
          <a:xfrm>
            <a:off x="474875" y="3438526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64BB7F-D996-44DE-89A3-47B5F012398B}"/>
              </a:ext>
            </a:extLst>
          </p:cNvPr>
          <p:cNvSpPr/>
          <p:nvPr/>
        </p:nvSpPr>
        <p:spPr>
          <a:xfrm>
            <a:off x="7019973" y="3438526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7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455711" y="235829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2</a:t>
            </a:r>
            <a:r>
              <a:rPr lang="en-NZ" dirty="0">
                <a:sym typeface="Symbol"/>
              </a:rPr>
              <a:t></a:t>
            </a:r>
            <a:endParaRPr lang="en-NZ" dirty="0"/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447481" cy="383288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501008"/>
            <a:ext cx="411857" cy="437200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052736"/>
            <a:ext cx="411857" cy="393480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0689" y="5949280"/>
            <a:ext cx="335087" cy="357603"/>
          </a:xfrm>
          <a:prstGeom prst="rect">
            <a:avLst/>
          </a:prstGeom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3455BA43-DAA9-4F2A-B771-5190880938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3B591575-E759-463A-8D62-7F6CECBD6F6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7EA4BD9-18D2-4DBD-89C6-FA086B183891}"/>
              </a:ext>
            </a:extLst>
          </p:cNvPr>
          <p:cNvSpPr txBox="1"/>
          <p:nvPr/>
        </p:nvSpPr>
        <p:spPr>
          <a:xfrm>
            <a:off x="2637873" y="2917782"/>
            <a:ext cx="3685245" cy="156966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Support partner’s 5-card spade suit</a:t>
            </a:r>
            <a:br>
              <a:rPr lang="en-NZ" sz="2400" dirty="0"/>
            </a:br>
            <a:r>
              <a:rPr lang="en-NZ" sz="2000" dirty="0"/>
              <a:t>You have a fit</a:t>
            </a:r>
            <a:br>
              <a:rPr lang="en-NZ" sz="2000" dirty="0"/>
            </a:br>
            <a:r>
              <a:rPr lang="en-NZ" sz="2000" dirty="0"/>
              <a:t>Ignore your own heart suit</a:t>
            </a:r>
            <a:endParaRPr lang="en-NZ" sz="24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D0014B-ACF8-4A0A-9378-82DFB39D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</a:rPr>
              <a:t>Response to a suit overcall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F545589-CB8B-4A12-80FD-D587BBBE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8195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B88FCD3-F6A4-49F2-9AFE-417D5EA8D553}"/>
              </a:ext>
            </a:extLst>
          </p:cNvPr>
          <p:cNvGrpSpPr/>
          <p:nvPr/>
        </p:nvGrpSpPr>
        <p:grpSpPr>
          <a:xfrm>
            <a:off x="2877712" y="5933025"/>
            <a:ext cx="1014436" cy="400110"/>
            <a:chOff x="2949572" y="5908740"/>
            <a:chExt cx="1014436" cy="4001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79C838-7A3D-4A6E-BFB0-D182F4F809BA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FDF19F-2D87-4063-B928-6EE2EBF49972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6B2AC5C-C3B9-4EC4-9222-6530B794F17C}"/>
              </a:ext>
            </a:extLst>
          </p:cNvPr>
          <p:cNvSpPr/>
          <p:nvPr/>
        </p:nvSpPr>
        <p:spPr>
          <a:xfrm>
            <a:off x="2570065" y="1057498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78A4DA-C17B-4E08-AB4C-2F76C869A299}"/>
              </a:ext>
            </a:extLst>
          </p:cNvPr>
          <p:cNvSpPr/>
          <p:nvPr/>
        </p:nvSpPr>
        <p:spPr>
          <a:xfrm>
            <a:off x="479638" y="3486156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5E9DBC-4A02-4C3D-AABC-EEBD67D190BA}"/>
              </a:ext>
            </a:extLst>
          </p:cNvPr>
          <p:cNvSpPr/>
          <p:nvPr/>
        </p:nvSpPr>
        <p:spPr>
          <a:xfrm>
            <a:off x="7024736" y="3486156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Rules to Overcall in </a:t>
            </a:r>
            <a:r>
              <a:rPr lang="en-NZ" sz="4400" b="1" dirty="0" err="1"/>
              <a:t>NoTrumps</a:t>
            </a:r>
            <a:endParaRPr lang="en-NZ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4680520"/>
          </a:xfrm>
        </p:spPr>
        <p:txBody>
          <a:bodyPr>
            <a:normAutofit/>
          </a:bodyPr>
          <a:lstStyle/>
          <a:p>
            <a:r>
              <a:rPr lang="en-NZ" sz="4000" dirty="0"/>
              <a:t> Need BETTER points than opening 1NT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3800" dirty="0"/>
              <a:t> 16 – 18 points</a:t>
            </a:r>
          </a:p>
          <a:p>
            <a:r>
              <a:rPr lang="en-NZ" sz="4000" dirty="0"/>
              <a:t> MUST have a cover in the</a:t>
            </a:r>
          </a:p>
          <a:p>
            <a:pPr>
              <a:buNone/>
            </a:pPr>
            <a:r>
              <a:rPr lang="en-NZ" sz="4000" dirty="0"/>
              <a:t>   opposition’s suit</a:t>
            </a:r>
          </a:p>
          <a:p>
            <a:pPr>
              <a:buNone/>
            </a:pPr>
            <a:endParaRPr lang="en-NZ" sz="4000" dirty="0"/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7E8B4F21-2E29-4158-B50A-99C639F54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520280" cy="24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18193" y="230068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ym typeface="Symbol"/>
              </a:rPr>
              <a:t>NT</a:t>
            </a:r>
            <a:endParaRPr lang="en-NZ" dirty="0"/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7E12A149-A494-42E5-9359-44DBE34EB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7CF770CF-0557-4BA4-A685-A1ECEA1916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397188-7086-4360-894E-5BACDA748779}"/>
              </a:ext>
            </a:extLst>
          </p:cNvPr>
          <p:cNvSpPr txBox="1"/>
          <p:nvPr/>
        </p:nvSpPr>
        <p:spPr>
          <a:xfrm>
            <a:off x="2769052" y="2905851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18 points</a:t>
            </a:r>
            <a:br>
              <a:rPr lang="en-NZ" sz="2800" dirty="0"/>
            </a:br>
            <a:r>
              <a:rPr lang="en-NZ" sz="2800" dirty="0"/>
              <a:t>balanced hand with a diamond hold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07664D8-8B17-4161-B882-F846CDD5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1NT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E661AD-069F-4125-9B38-3B546D5BEEDA}"/>
              </a:ext>
            </a:extLst>
          </p:cNvPr>
          <p:cNvGrpSpPr/>
          <p:nvPr/>
        </p:nvGrpSpPr>
        <p:grpSpPr>
          <a:xfrm>
            <a:off x="2877712" y="5937788"/>
            <a:ext cx="1014436" cy="400110"/>
            <a:chOff x="2949572" y="5908740"/>
            <a:chExt cx="1014436" cy="4001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627D59-45ED-464E-AD64-A53A25FF648A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46AFE4-3FE5-463B-B405-B80AAC0AF8ED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7F4CA111-0791-406B-812A-F12EC0C0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8195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E59DB4E-CA6E-41BA-882D-165C231F3A39}"/>
              </a:ext>
            </a:extLst>
          </p:cNvPr>
          <p:cNvSpPr/>
          <p:nvPr/>
        </p:nvSpPr>
        <p:spPr>
          <a:xfrm>
            <a:off x="2570065" y="1037884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05DE18-C92A-4FE3-9859-0539527662CD}"/>
              </a:ext>
            </a:extLst>
          </p:cNvPr>
          <p:cNvSpPr/>
          <p:nvPr/>
        </p:nvSpPr>
        <p:spPr>
          <a:xfrm>
            <a:off x="474875" y="3490357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B1684-B6EA-4758-BA18-E2CE1AF6C143}"/>
              </a:ext>
            </a:extLst>
          </p:cNvPr>
          <p:cNvSpPr/>
          <p:nvPr/>
        </p:nvSpPr>
        <p:spPr>
          <a:xfrm>
            <a:off x="7019973" y="3490357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80112" y="22768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ym typeface="Symbol"/>
              </a:rPr>
              <a:t>NT</a:t>
            </a:r>
            <a:endParaRPr lang="en-NZ" dirty="0"/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64648088-EB99-420F-B018-4AE092B5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E9D049BE-E2BB-46C8-B15E-AD0C644057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95DA72-6EB6-4DC5-97D2-0EC15AA9EAB3}"/>
              </a:ext>
            </a:extLst>
          </p:cNvPr>
          <p:cNvSpPr txBox="1"/>
          <p:nvPr/>
        </p:nvSpPr>
        <p:spPr>
          <a:xfrm>
            <a:off x="2729377" y="2874056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16 points</a:t>
            </a:r>
            <a:br>
              <a:rPr lang="en-NZ" sz="2800" dirty="0"/>
            </a:br>
            <a:r>
              <a:rPr lang="en-NZ" sz="2800" dirty="0"/>
              <a:t>balanced hand with a spade hold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DA7749-697A-4D15-B71B-EA0E8FDEE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1NT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0A2C28-B9F8-47DA-90C1-E27988F45E83}"/>
              </a:ext>
            </a:extLst>
          </p:cNvPr>
          <p:cNvGrpSpPr/>
          <p:nvPr/>
        </p:nvGrpSpPr>
        <p:grpSpPr>
          <a:xfrm>
            <a:off x="2877712" y="5918736"/>
            <a:ext cx="1014436" cy="400110"/>
            <a:chOff x="2949572" y="5908740"/>
            <a:chExt cx="1014436" cy="4001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8CEF74-BE73-41B4-A42D-1625F0EC8C82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989386-EC78-40F7-863D-1D3FBDCD2CD6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085D56E8-3E48-48A2-83CC-8D7704EE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8195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D42A74-4284-42BD-8E41-B17BF18B8C5A}"/>
              </a:ext>
            </a:extLst>
          </p:cNvPr>
          <p:cNvSpPr/>
          <p:nvPr/>
        </p:nvSpPr>
        <p:spPr>
          <a:xfrm>
            <a:off x="2570065" y="1047972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CE7B19-4AB4-43E4-A8C2-9315D3FB7054}"/>
              </a:ext>
            </a:extLst>
          </p:cNvPr>
          <p:cNvSpPr/>
          <p:nvPr/>
        </p:nvSpPr>
        <p:spPr>
          <a:xfrm>
            <a:off x="479638" y="348139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24331E-9FDC-4CA1-8D79-F708387CF4F1}"/>
              </a:ext>
            </a:extLst>
          </p:cNvPr>
          <p:cNvSpPr/>
          <p:nvPr/>
        </p:nvSpPr>
        <p:spPr>
          <a:xfrm>
            <a:off x="7024736" y="348139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90337" cy="6552728"/>
          </a:xfrm>
        </p:spPr>
      </p:pic>
      <p:sp>
        <p:nvSpPr>
          <p:cNvPr id="5" name="TextBox 4"/>
          <p:cNvSpPr txBox="1"/>
          <p:nvPr/>
        </p:nvSpPr>
        <p:spPr>
          <a:xfrm>
            <a:off x="5508104" y="213285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ED76FFAD-6EB7-459F-A306-BB1D8FD79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B74F61F3-57C0-4E13-BB41-94927D681E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-14436" y="-211732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8AD6C4-2A5E-4CD7-B03C-A55AC7C3684D}"/>
              </a:ext>
            </a:extLst>
          </p:cNvPr>
          <p:cNvSpPr txBox="1"/>
          <p:nvPr/>
        </p:nvSpPr>
        <p:spPr>
          <a:xfrm>
            <a:off x="2752545" y="2582614"/>
            <a:ext cx="3685245" cy="1692771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16 points</a:t>
            </a:r>
            <a:br>
              <a:rPr lang="en-NZ" sz="2800" dirty="0"/>
            </a:br>
            <a:r>
              <a:rPr lang="en-NZ" sz="2800" dirty="0"/>
              <a:t>balanced hand BUT no spade hold</a:t>
            </a:r>
          </a:p>
          <a:p>
            <a:pPr algn="ctr"/>
            <a:r>
              <a:rPr lang="en-NZ" sz="2000" dirty="0"/>
              <a:t>You cannot overcall 1NT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2C1FC-5855-4D1F-A2D0-B83D9280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1NT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4612566-48AD-4F93-BB96-B4676D746C37}"/>
              </a:ext>
            </a:extLst>
          </p:cNvPr>
          <p:cNvGrpSpPr/>
          <p:nvPr/>
        </p:nvGrpSpPr>
        <p:grpSpPr>
          <a:xfrm>
            <a:off x="2877712" y="5856817"/>
            <a:ext cx="1014436" cy="400110"/>
            <a:chOff x="2949572" y="5908740"/>
            <a:chExt cx="1014436" cy="4001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C8AFF3-B234-4AEB-BE8F-DE7739125045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4F8C5A-C355-4DDA-81EB-890E85D24D26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10B76D8B-E5E8-4EB5-B0F7-C00A91D95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58191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00C712-279F-4E9A-BD27-CB11572EE86E}"/>
              </a:ext>
            </a:extLst>
          </p:cNvPr>
          <p:cNvSpPr/>
          <p:nvPr/>
        </p:nvSpPr>
        <p:spPr>
          <a:xfrm>
            <a:off x="2579591" y="819356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C933D5-4023-411F-A791-535774074396}"/>
              </a:ext>
            </a:extLst>
          </p:cNvPr>
          <p:cNvSpPr/>
          <p:nvPr/>
        </p:nvSpPr>
        <p:spPr>
          <a:xfrm>
            <a:off x="465349" y="3319459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8269B7-3484-49D6-B392-B6D6887533C1}"/>
              </a:ext>
            </a:extLst>
          </p:cNvPr>
          <p:cNvSpPr/>
          <p:nvPr/>
        </p:nvSpPr>
        <p:spPr>
          <a:xfrm>
            <a:off x="7010447" y="3319459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62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80112" y="226816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?</a:t>
            </a: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226927FA-FA4D-45DC-A35D-D0D35F644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BF13BA2A-1F15-42BD-971D-6255C874E1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87D38A-A63E-44F5-8B04-216D43AF2D14}"/>
              </a:ext>
            </a:extLst>
          </p:cNvPr>
          <p:cNvSpPr txBox="1"/>
          <p:nvPr/>
        </p:nvSpPr>
        <p:spPr>
          <a:xfrm>
            <a:off x="2771800" y="2636912"/>
            <a:ext cx="3685245" cy="1692771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16 points</a:t>
            </a:r>
            <a:br>
              <a:rPr lang="en-NZ" sz="2800" dirty="0"/>
            </a:br>
            <a:r>
              <a:rPr lang="en-NZ" sz="2800" dirty="0"/>
              <a:t>balanced hand BUT no club hold</a:t>
            </a:r>
          </a:p>
          <a:p>
            <a:pPr algn="ctr"/>
            <a:r>
              <a:rPr lang="en-NZ" sz="2000" dirty="0"/>
              <a:t>You cannot overcall 1NT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A0632E-F86F-4F3F-A873-F4AC81F7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1NT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CFA7A-701D-4D93-BC1E-5F5ADA73E316}"/>
              </a:ext>
            </a:extLst>
          </p:cNvPr>
          <p:cNvGrpSpPr/>
          <p:nvPr/>
        </p:nvGrpSpPr>
        <p:grpSpPr>
          <a:xfrm>
            <a:off x="2877712" y="5880632"/>
            <a:ext cx="1014436" cy="400110"/>
            <a:chOff x="2949572" y="5908740"/>
            <a:chExt cx="1014436" cy="4001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5FA8E8-87E4-4181-AB2B-952C6FB795A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CA35A3-C2A8-4D8D-9305-B99DF1F077BA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97775812-CA6D-4998-8D97-40F56CDD3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48611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0C3B757-56BA-4548-9AC6-282D7983FFDA}"/>
              </a:ext>
            </a:extLst>
          </p:cNvPr>
          <p:cNvSpPr/>
          <p:nvPr/>
        </p:nvSpPr>
        <p:spPr>
          <a:xfrm>
            <a:off x="2574828" y="1014631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EA6001-EA69-47A1-A2F8-68E8328B338E}"/>
              </a:ext>
            </a:extLst>
          </p:cNvPr>
          <p:cNvSpPr/>
          <p:nvPr/>
        </p:nvSpPr>
        <p:spPr>
          <a:xfrm>
            <a:off x="484401" y="343376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9BBE9-19DF-4FA5-AADD-CD9FF7AD9B35}"/>
              </a:ext>
            </a:extLst>
          </p:cNvPr>
          <p:cNvSpPr/>
          <p:nvPr/>
        </p:nvSpPr>
        <p:spPr>
          <a:xfrm>
            <a:off x="7029499" y="343376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9D3E13-73ED-4E2F-B0EA-901B1A28E0A6}"/>
              </a:ext>
            </a:extLst>
          </p:cNvPr>
          <p:cNvGrpSpPr/>
          <p:nvPr/>
        </p:nvGrpSpPr>
        <p:grpSpPr>
          <a:xfrm>
            <a:off x="6111454" y="985518"/>
            <a:ext cx="2479275" cy="1511709"/>
            <a:chOff x="6111454" y="985518"/>
            <a:chExt cx="2479275" cy="1511709"/>
          </a:xfrm>
        </p:grpSpPr>
        <p:sp>
          <p:nvSpPr>
            <p:cNvPr id="7" name="Callout: Down Arrow 6">
              <a:extLst>
                <a:ext uri="{FF2B5EF4-FFF2-40B4-BE49-F238E27FC236}">
                  <a16:creationId xmlns:a16="http://schemas.microsoft.com/office/drawing/2014/main" id="{AC983B9C-7C24-4C8B-9254-74AC2CBF5F8A}"/>
                </a:ext>
              </a:extLst>
            </p:cNvPr>
            <p:cNvSpPr/>
            <p:nvPr/>
          </p:nvSpPr>
          <p:spPr>
            <a:xfrm rot="3354357">
              <a:off x="6661707" y="578822"/>
              <a:ext cx="1368152" cy="2468658"/>
            </a:xfrm>
            <a:prstGeom prst="downArrowCallout">
              <a:avLst>
                <a:gd name="adj1" fmla="val 17044"/>
                <a:gd name="adj2" fmla="val 17284"/>
                <a:gd name="adj3" fmla="val 39298"/>
                <a:gd name="adj4" fmla="val 64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3DC4C8-C235-41A0-9960-7D7F66B2A802}"/>
                </a:ext>
              </a:extLst>
            </p:cNvPr>
            <p:cNvSpPr txBox="1"/>
            <p:nvPr/>
          </p:nvSpPr>
          <p:spPr>
            <a:xfrm rot="19584905">
              <a:off x="6836604" y="985518"/>
              <a:ext cx="1754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b="1" dirty="0"/>
                <a:t>NEXT WEEK’S LESSON 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800" b="1" dirty="0"/>
              <a:t>Response to Overcall of 1NT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NZ" sz="4000" b="1" dirty="0"/>
              <a:t>Balanced Hand</a:t>
            </a:r>
          </a:p>
          <a:p>
            <a:pPr marL="628650" lvl="1" indent="-361950"/>
            <a:r>
              <a:rPr lang="en-NZ" sz="3800" dirty="0"/>
              <a:t>0 – 7 points – PASS</a:t>
            </a:r>
          </a:p>
          <a:p>
            <a:pPr marL="628650" lvl="1" indent="-361950"/>
            <a:r>
              <a:rPr lang="en-NZ" sz="3800" dirty="0"/>
              <a:t>8 points – 2NT (inviting to game)</a:t>
            </a:r>
          </a:p>
          <a:p>
            <a:pPr marL="628650" lvl="1" indent="-361950"/>
            <a:r>
              <a:rPr lang="en-NZ" sz="3800" dirty="0"/>
              <a:t>9+ points – 3NT </a:t>
            </a:r>
            <a:r>
              <a:rPr lang="en-NZ" sz="3600" dirty="0"/>
              <a:t>(wanting to be in game)</a:t>
            </a:r>
          </a:p>
        </p:txBody>
      </p:sp>
      <p:pic>
        <p:nvPicPr>
          <p:cNvPr id="3092" name="Picture 20">
            <a:extLst>
              <a:ext uri="{FF2B5EF4-FFF2-40B4-BE49-F238E27FC236}">
                <a16:creationId xmlns:a16="http://schemas.microsoft.com/office/drawing/2014/main" id="{998B890E-B576-4FE3-878B-92419B9DA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364088" y="224548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PASS</a:t>
            </a:r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47481" cy="383288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356992"/>
            <a:ext cx="411857" cy="437199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980728"/>
            <a:ext cx="411857" cy="393480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877272"/>
            <a:ext cx="335087" cy="357603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916832"/>
            <a:ext cx="3672408" cy="432048"/>
          </a:xfrm>
          <a:prstGeom prst="rect">
            <a:avLst/>
          </a:prstGeom>
        </p:spPr>
      </p:pic>
      <p:pic>
        <p:nvPicPr>
          <p:cNvPr id="13" name="Content Placeholder 3" descr="Lesson 8 - Board 2.JPG"/>
          <p:cNvPicPr>
            <a:picLocks noChangeAspect="1"/>
          </p:cNvPicPr>
          <p:nvPr/>
        </p:nvPicPr>
        <p:blipFill>
          <a:blip r:embed="rId8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7AB62E3-14D3-48C0-B853-54115800FEB2}"/>
              </a:ext>
            </a:extLst>
          </p:cNvPr>
          <p:cNvSpPr txBox="1"/>
          <p:nvPr/>
        </p:nvSpPr>
        <p:spPr>
          <a:xfrm>
            <a:off x="2752545" y="2880717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BALANCED HAND</a:t>
            </a:r>
            <a:br>
              <a:rPr lang="en-NZ" sz="2800" dirty="0"/>
            </a:br>
            <a:r>
              <a:rPr lang="en-NZ" sz="2800" dirty="0"/>
              <a:t>not enough points for game, therefore, PASS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7CECAA1-DA15-4998-889C-EB59AD28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975"/>
            <a:ext cx="1728192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Response to 1NT overcall</a:t>
            </a:r>
          </a:p>
        </p:txBody>
      </p:sp>
      <p:pic>
        <p:nvPicPr>
          <p:cNvPr id="18" name="Content Placeholder 3" descr="Lesson 8 - Board 2.JPG">
            <a:extLst>
              <a:ext uri="{FF2B5EF4-FFF2-40B4-BE49-F238E27FC236}">
                <a16:creationId xmlns:a16="http://schemas.microsoft.com/office/drawing/2014/main" id="{5326184E-EF26-4E9B-A48E-1F9304AD3D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6" y="4797152"/>
            <a:ext cx="2179890" cy="1512713"/>
          </a:xfrm>
          <a:prstGeom prst="rect">
            <a:avLst/>
          </a:prstGeom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24DE90-830B-48D5-9180-4A726C1A1193}"/>
              </a:ext>
            </a:extLst>
          </p:cNvPr>
          <p:cNvGrpSpPr/>
          <p:nvPr/>
        </p:nvGrpSpPr>
        <p:grpSpPr>
          <a:xfrm>
            <a:off x="2877712" y="5875869"/>
            <a:ext cx="1014436" cy="400110"/>
            <a:chOff x="2949572" y="5908740"/>
            <a:chExt cx="1014436" cy="40011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080788-51C5-4663-A838-BC9F4BB4A660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697676-B367-43A1-A862-871C07E2FCDC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61BFE974-24DC-41DF-8CA4-147B6F0D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43848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7422C0A-324E-4AE2-B487-6BEBB37F5DA4}"/>
              </a:ext>
            </a:extLst>
          </p:cNvPr>
          <p:cNvSpPr/>
          <p:nvPr/>
        </p:nvSpPr>
        <p:spPr>
          <a:xfrm>
            <a:off x="2555776" y="1009868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2365D6-6F0A-4005-BAEF-FFF9BC5872F8}"/>
              </a:ext>
            </a:extLst>
          </p:cNvPr>
          <p:cNvSpPr/>
          <p:nvPr/>
        </p:nvSpPr>
        <p:spPr>
          <a:xfrm>
            <a:off x="465349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0A4B8B-3220-48F2-8A8C-ED958E618CC8}"/>
              </a:ext>
            </a:extLst>
          </p:cNvPr>
          <p:cNvSpPr/>
          <p:nvPr/>
        </p:nvSpPr>
        <p:spPr>
          <a:xfrm>
            <a:off x="7010447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Seven</a:t>
            </a:r>
            <a:br>
              <a:rPr lang="en-NZ" sz="4900" b="1" dirty="0"/>
            </a:br>
            <a:br>
              <a:rPr lang="en-NZ" sz="4400" b="1" dirty="0"/>
            </a:br>
            <a:r>
              <a:rPr lang="en-NZ" sz="4400" dirty="0"/>
              <a:t>Overcalls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9" y="-23665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08104" y="22577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3NT</a:t>
            </a:r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47481" cy="416620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429000"/>
            <a:ext cx="411857" cy="475220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919" y="980728"/>
            <a:ext cx="411857" cy="427698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20689" y="5848611"/>
            <a:ext cx="335087" cy="388701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2216" y="1916832"/>
            <a:ext cx="3744000" cy="447235"/>
          </a:xfrm>
          <a:prstGeom prst="rect">
            <a:avLst/>
          </a:prstGeom>
        </p:spPr>
      </p:pic>
      <p:pic>
        <p:nvPicPr>
          <p:cNvPr id="13" name="Content Placeholder 3" descr="Lesson 8 - Board 2.JPG"/>
          <p:cNvPicPr>
            <a:picLocks noChangeAspect="1"/>
          </p:cNvPicPr>
          <p:nvPr/>
        </p:nvPicPr>
        <p:blipFill>
          <a:blip r:embed="rId8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063C9A-ED95-4EBD-BBBC-3D22C7D391D9}"/>
              </a:ext>
            </a:extLst>
          </p:cNvPr>
          <p:cNvSpPr txBox="1"/>
          <p:nvPr/>
        </p:nvSpPr>
        <p:spPr>
          <a:xfrm>
            <a:off x="2801593" y="2919543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BALANCED HAND </a:t>
            </a:r>
            <a:br>
              <a:rPr lang="en-NZ" sz="2800" dirty="0"/>
            </a:br>
            <a:r>
              <a:rPr lang="en-NZ" sz="2800" dirty="0"/>
              <a:t>points for game </a:t>
            </a:r>
            <a:br>
              <a:rPr lang="en-NZ" sz="2800" dirty="0"/>
            </a:br>
            <a:r>
              <a:rPr lang="en-NZ" sz="2800" dirty="0"/>
              <a:t>bid 3NT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AA0AE-D49F-466D-845D-EA2B06CD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975"/>
            <a:ext cx="1728192" cy="1152128"/>
          </a:xfrm>
        </p:spPr>
        <p:txBody>
          <a:bodyPr>
            <a:noAutofit/>
          </a:bodyPr>
          <a:lstStyle/>
          <a:p>
            <a:pPr algn="ctr"/>
            <a:r>
              <a:rPr lang="en-NZ" sz="2000" b="1" dirty="0">
                <a:solidFill>
                  <a:schemeClr val="bg1"/>
                </a:solidFill>
              </a:rPr>
              <a:t>Response to Overcall of 1NT</a:t>
            </a: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87CA7CFE-2ED7-4C1E-8E2F-D10BBE23B4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6" y="4797152"/>
            <a:ext cx="2179890" cy="1512713"/>
          </a:xfrm>
          <a:prstGeom prst="rect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D819B60-4BF1-4304-9C16-903C53061C6C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EF3691-CD59-4F88-BFB9-280D26B2725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98B986-F30D-453E-8CF7-B8AFC141CA0C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C928F1E-FB13-42C4-BAA9-153A6293D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62900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B7D845-2AC0-42E2-A5C7-A1D5B402ACB8}"/>
              </a:ext>
            </a:extLst>
          </p:cNvPr>
          <p:cNvSpPr/>
          <p:nvPr/>
        </p:nvSpPr>
        <p:spPr>
          <a:xfrm>
            <a:off x="2589117" y="1033683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FFDFAC-F952-415D-B8B1-2539778B9EF0}"/>
              </a:ext>
            </a:extLst>
          </p:cNvPr>
          <p:cNvSpPr/>
          <p:nvPr/>
        </p:nvSpPr>
        <p:spPr>
          <a:xfrm>
            <a:off x="498690" y="3418578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8D8743-7834-4EF7-8455-6687F8F8320C}"/>
              </a:ext>
            </a:extLst>
          </p:cNvPr>
          <p:cNvSpPr/>
          <p:nvPr/>
        </p:nvSpPr>
        <p:spPr>
          <a:xfrm>
            <a:off x="7035454" y="3418578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08104" y="226816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2NT</a:t>
            </a:r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47481" cy="373942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429000"/>
            <a:ext cx="411857" cy="426540"/>
          </a:xfrm>
          <a:prstGeom prst="rect">
            <a:avLst/>
          </a:prstGeom>
        </p:spPr>
      </p:pic>
      <p:pic>
        <p:nvPicPr>
          <p:cNvPr id="9" name="Picture 8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8681" y="5877272"/>
            <a:ext cx="335087" cy="348883"/>
          </a:xfrm>
          <a:prstGeom prst="rect">
            <a:avLst/>
          </a:prstGeom>
        </p:spPr>
      </p:pic>
      <p:pic>
        <p:nvPicPr>
          <p:cNvPr id="10" name="Picture 9" descr="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1052736"/>
            <a:ext cx="411857" cy="383885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1916832"/>
            <a:ext cx="3744000" cy="401421"/>
          </a:xfrm>
          <a:prstGeom prst="rect">
            <a:avLst/>
          </a:prstGeom>
        </p:spPr>
      </p:pic>
      <p:pic>
        <p:nvPicPr>
          <p:cNvPr id="13" name="Content Placeholder 3" descr="Lesson 8 - Board 2.JPG"/>
          <p:cNvPicPr>
            <a:picLocks noChangeAspect="1"/>
          </p:cNvPicPr>
          <p:nvPr/>
        </p:nvPicPr>
        <p:blipFill>
          <a:blip r:embed="rId9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E3606DB-B253-4DFE-B7D3-1FAF8672B674}"/>
              </a:ext>
            </a:extLst>
          </p:cNvPr>
          <p:cNvSpPr txBox="1"/>
          <p:nvPr/>
        </p:nvSpPr>
        <p:spPr>
          <a:xfrm>
            <a:off x="2752545" y="2815919"/>
            <a:ext cx="3685245" cy="144655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BALANCED HAND</a:t>
            </a:r>
            <a:br>
              <a:rPr lang="en-NZ" sz="2800" dirty="0"/>
            </a:br>
            <a:r>
              <a:rPr lang="en-NZ" sz="2000" dirty="0"/>
              <a:t>with 8 points you are close to game.  2NT invites partner. If they have 17 or 18 they bid to game</a:t>
            </a:r>
            <a:endParaRPr lang="en-NZ" sz="28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A07088-A43E-4854-B665-4BE09C9E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975"/>
            <a:ext cx="1728192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Response to 1NT overcall</a:t>
            </a:r>
          </a:p>
        </p:txBody>
      </p:sp>
      <p:pic>
        <p:nvPicPr>
          <p:cNvPr id="18" name="Content Placeholder 3" descr="Lesson 8 - Board 2.JPG">
            <a:extLst>
              <a:ext uri="{FF2B5EF4-FFF2-40B4-BE49-F238E27FC236}">
                <a16:creationId xmlns:a16="http://schemas.microsoft.com/office/drawing/2014/main" id="{F7191AE7-CAA5-48AC-BF8F-BBD6A110F9E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77568" t="1555" b="67336"/>
          <a:stretch/>
        </p:blipFill>
        <p:spPr>
          <a:xfrm>
            <a:off x="7010446" y="4797152"/>
            <a:ext cx="2179890" cy="1512713"/>
          </a:xfrm>
          <a:prstGeom prst="rect">
            <a:avLst/>
          </a:prstGeom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54B0EB-BAEE-4576-9828-86A8B9727EA3}"/>
              </a:ext>
            </a:extLst>
          </p:cNvPr>
          <p:cNvGrpSpPr/>
          <p:nvPr/>
        </p:nvGrpSpPr>
        <p:grpSpPr>
          <a:xfrm>
            <a:off x="2877712" y="5871106"/>
            <a:ext cx="1014436" cy="400110"/>
            <a:chOff x="2949572" y="5908740"/>
            <a:chExt cx="1014436" cy="40011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788986-2BFA-4E51-87D3-DEB66260187D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25582-4079-461C-83F9-9D4B6C08C34E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18589E94-B867-4CCC-9AE6-4C2132AD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29559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E4FEF8E-0301-43AF-AE30-8DA850D81465}"/>
              </a:ext>
            </a:extLst>
          </p:cNvPr>
          <p:cNvSpPr/>
          <p:nvPr/>
        </p:nvSpPr>
        <p:spPr>
          <a:xfrm>
            <a:off x="2584354" y="1009868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3E5D19-645E-475F-96CD-E1DB26524673}"/>
              </a:ext>
            </a:extLst>
          </p:cNvPr>
          <p:cNvSpPr/>
          <p:nvPr/>
        </p:nvSpPr>
        <p:spPr>
          <a:xfrm>
            <a:off x="465349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AD2DD-4A7C-4A91-8BA9-33C60B49B7CF}"/>
              </a:ext>
            </a:extLst>
          </p:cNvPr>
          <p:cNvSpPr/>
          <p:nvPr/>
        </p:nvSpPr>
        <p:spPr>
          <a:xfrm>
            <a:off x="7010447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800" b="1" dirty="0"/>
              <a:t>Response to Overcall of 1NT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NZ" sz="4000" b="1" dirty="0"/>
              <a:t>Unbalanced Hand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3800" dirty="0"/>
              <a:t>Use same responses as for opening </a:t>
            </a:r>
            <a:br>
              <a:rPr lang="en-NZ" sz="3800" dirty="0"/>
            </a:br>
            <a:r>
              <a:rPr lang="en-NZ" sz="3800" dirty="0"/>
              <a:t>1 NT … BUT adjust point count</a:t>
            </a:r>
          </a:p>
          <a:p>
            <a:pPr marL="628650" lvl="1" indent="-361950"/>
            <a:r>
              <a:rPr lang="en-NZ" sz="3800" dirty="0"/>
              <a:t>0 – 7 points – bid your own suit</a:t>
            </a:r>
          </a:p>
          <a:p>
            <a:pPr marL="628650" lvl="1" indent="-361950"/>
            <a:r>
              <a:rPr lang="en-NZ" sz="3800" dirty="0"/>
              <a:t>8+ points – bid your 5-card suit (major) at 3-level or bid your 6-card suit at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309319"/>
          </a:xfrm>
        </p:spPr>
      </p:pic>
      <p:sp>
        <p:nvSpPr>
          <p:cNvPr id="5" name="TextBox 4"/>
          <p:cNvSpPr txBox="1"/>
          <p:nvPr/>
        </p:nvSpPr>
        <p:spPr>
          <a:xfrm>
            <a:off x="5508104" y="227687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2</a:t>
            </a:r>
            <a:r>
              <a:rPr lang="en-NZ" dirty="0">
                <a:sym typeface="Symbol"/>
              </a:rPr>
              <a:t></a:t>
            </a:r>
            <a:endParaRPr lang="en-NZ" dirty="0"/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447481" cy="416620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429000"/>
            <a:ext cx="411857" cy="475220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1052736"/>
            <a:ext cx="411857" cy="427698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949280"/>
            <a:ext cx="335087" cy="388701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973653"/>
            <a:ext cx="3744000" cy="447235"/>
          </a:xfrm>
          <a:prstGeom prst="rect">
            <a:avLst/>
          </a:prstGeom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D085F823-E6C3-4DF9-BFA4-7DCAFB99AF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Content Placeholder 3" descr="Lesson 8 - Board 2.JPG">
            <a:extLst>
              <a:ext uri="{FF2B5EF4-FFF2-40B4-BE49-F238E27FC236}">
                <a16:creationId xmlns:a16="http://schemas.microsoft.com/office/drawing/2014/main" id="{8E766C44-7338-4008-882C-160258CE2A5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86A474-7140-45F3-A196-3423AEE13AAC}"/>
              </a:ext>
            </a:extLst>
          </p:cNvPr>
          <p:cNvSpPr txBox="1"/>
          <p:nvPr/>
        </p:nvSpPr>
        <p:spPr>
          <a:xfrm>
            <a:off x="2762348" y="2805897"/>
            <a:ext cx="3685245" cy="1631216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Unbalanced hand</a:t>
            </a:r>
            <a:br>
              <a:rPr lang="en-NZ" sz="2800" dirty="0"/>
            </a:br>
            <a:r>
              <a:rPr lang="en-NZ" sz="2400" dirty="0"/>
              <a:t>not enough points for game, therefore, bid your long suit (weak takeout)</a:t>
            </a:r>
            <a:endParaRPr lang="en-NZ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7F1438-43B4-4617-B62A-DCD86532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975"/>
            <a:ext cx="1728192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Response to 1NT overcall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3EDF6B-F91A-441C-B631-B6BF9FFB1569}"/>
              </a:ext>
            </a:extLst>
          </p:cNvPr>
          <p:cNvGrpSpPr/>
          <p:nvPr/>
        </p:nvGrpSpPr>
        <p:grpSpPr>
          <a:xfrm>
            <a:off x="2877712" y="5928262"/>
            <a:ext cx="1014436" cy="400110"/>
            <a:chOff x="2949572" y="5908740"/>
            <a:chExt cx="1014436" cy="4001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2AC458-C53E-4CFA-93DE-2D472C2C2504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A2135E-CB4C-4336-BEA2-97139DAF81CD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0DCE2536-D1DF-49EF-A77B-85D6136F2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30" y="1810530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665B23-E4CE-4818-8E2B-0CE07D007D02}"/>
              </a:ext>
            </a:extLst>
          </p:cNvPr>
          <p:cNvSpPr/>
          <p:nvPr/>
        </p:nvSpPr>
        <p:spPr>
          <a:xfrm>
            <a:off x="2574828" y="1052735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2ED785-E702-4326-B88E-E765F2FEC261}"/>
              </a:ext>
            </a:extLst>
          </p:cNvPr>
          <p:cNvSpPr/>
          <p:nvPr/>
        </p:nvSpPr>
        <p:spPr>
          <a:xfrm>
            <a:off x="484401" y="3490919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954F9D-1282-475B-A852-2C5E2EA7487B}"/>
              </a:ext>
            </a:extLst>
          </p:cNvPr>
          <p:cNvSpPr/>
          <p:nvPr/>
        </p:nvSpPr>
        <p:spPr>
          <a:xfrm>
            <a:off x="7029499" y="3490919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8" cy="6309320"/>
          </a:xfrm>
        </p:spPr>
      </p:pic>
      <p:sp>
        <p:nvSpPr>
          <p:cNvPr id="5" name="TextBox 4"/>
          <p:cNvSpPr txBox="1"/>
          <p:nvPr/>
        </p:nvSpPr>
        <p:spPr>
          <a:xfrm>
            <a:off x="5508104" y="2268161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3</a:t>
            </a:r>
            <a:r>
              <a:rPr lang="en-NZ" dirty="0">
                <a:sym typeface="Symbol"/>
              </a:rPr>
              <a:t></a:t>
            </a:r>
            <a:endParaRPr lang="en-NZ" dirty="0"/>
          </a:p>
        </p:txBody>
      </p:sp>
      <p:pic>
        <p:nvPicPr>
          <p:cNvPr id="7" name="Picture 6" descr="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47481" cy="383288"/>
          </a:xfrm>
          <a:prstGeom prst="rect">
            <a:avLst/>
          </a:prstGeom>
        </p:spPr>
      </p:pic>
      <p:pic>
        <p:nvPicPr>
          <p:cNvPr id="8" name="Picture 7" descr="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429000"/>
            <a:ext cx="411857" cy="437200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052736"/>
            <a:ext cx="411857" cy="393480"/>
          </a:xfrm>
          <a:prstGeom prst="rect">
            <a:avLst/>
          </a:prstGeom>
        </p:spPr>
      </p:pic>
      <p:pic>
        <p:nvPicPr>
          <p:cNvPr id="10" name="Picture 9" descr="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877272"/>
            <a:ext cx="335087" cy="357602"/>
          </a:xfrm>
          <a:prstGeom prst="rect">
            <a:avLst/>
          </a:prstGeom>
        </p:spPr>
      </p:pic>
      <p:pic>
        <p:nvPicPr>
          <p:cNvPr id="11" name="Picture 10" descr="W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1" y="1916832"/>
            <a:ext cx="3672407" cy="432048"/>
          </a:xfrm>
          <a:prstGeom prst="rect">
            <a:avLst/>
          </a:prstGeom>
        </p:spPr>
      </p:pic>
      <p:pic>
        <p:nvPicPr>
          <p:cNvPr id="13" name="Content Placeholder 3" descr="Lesson 8 - Board 2.JPG"/>
          <p:cNvPicPr>
            <a:picLocks noChangeAspect="1"/>
          </p:cNvPicPr>
          <p:nvPr/>
        </p:nvPicPr>
        <p:blipFill>
          <a:blip r:embed="rId8" cstate="print"/>
          <a:srcRect l="77568" b="67336"/>
          <a:stretch>
            <a:fillRect/>
          </a:stretch>
        </p:blipFill>
        <p:spPr>
          <a:xfrm>
            <a:off x="0" y="0"/>
            <a:ext cx="2133553" cy="1463194"/>
          </a:xfrm>
          <a:prstGeom prst="rect">
            <a:avLst/>
          </a:prstGeom>
          <a:ln>
            <a:noFill/>
          </a:ln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F6886569-3ABA-4913-A83B-BF3DB29A33F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56A1BB-D80A-40F1-AB36-9971D18FF208}"/>
              </a:ext>
            </a:extLst>
          </p:cNvPr>
          <p:cNvSpPr txBox="1"/>
          <p:nvPr/>
        </p:nvSpPr>
        <p:spPr>
          <a:xfrm>
            <a:off x="2765381" y="2852936"/>
            <a:ext cx="3685245" cy="1446550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UNBALANCED HAND</a:t>
            </a:r>
          </a:p>
          <a:p>
            <a:pPr algn="ctr"/>
            <a:r>
              <a:rPr lang="en-NZ" sz="2000" dirty="0"/>
              <a:t>with points for GAME </a:t>
            </a:r>
            <a:br>
              <a:rPr lang="en-NZ" sz="2000" dirty="0"/>
            </a:br>
            <a:r>
              <a:rPr lang="en-NZ" sz="2000" dirty="0"/>
              <a:t>Show your 5-card suit by bidding </a:t>
            </a:r>
            <a:br>
              <a:rPr lang="en-NZ" sz="2000" dirty="0"/>
            </a:br>
            <a:r>
              <a:rPr lang="en-NZ" sz="2000" dirty="0"/>
              <a:t>at the 3-level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9565371-9FB6-4FBE-9B6E-5B0962BD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4975"/>
            <a:ext cx="1728192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Response to 1NT </a:t>
            </a:r>
            <a:r>
              <a:rPr lang="en-NZ" sz="2800" b="1" dirty="0">
                <a:solidFill>
                  <a:schemeClr val="bg1"/>
                </a:solidFill>
              </a:rPr>
              <a:t>overcall</a:t>
            </a:r>
          </a:p>
        </p:txBody>
      </p:sp>
      <p:pic>
        <p:nvPicPr>
          <p:cNvPr id="19" name="Content Placeholder 3" descr="Lesson 8 - Board 2.JPG">
            <a:extLst>
              <a:ext uri="{FF2B5EF4-FFF2-40B4-BE49-F238E27FC236}">
                <a16:creationId xmlns:a16="http://schemas.microsoft.com/office/drawing/2014/main" id="{F9D326DC-141A-401B-BDCB-C236539720E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77568" t="1555" b="67336"/>
          <a:stretch/>
        </p:blipFill>
        <p:spPr>
          <a:xfrm>
            <a:off x="7010446" y="4797152"/>
            <a:ext cx="2179890" cy="1512713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915F6-6EB0-4155-924A-249EB68C3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81952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A832481-F2DB-40C3-966C-94DD913B31D8}"/>
              </a:ext>
            </a:extLst>
          </p:cNvPr>
          <p:cNvSpPr/>
          <p:nvPr/>
        </p:nvSpPr>
        <p:spPr>
          <a:xfrm>
            <a:off x="2579591" y="1033683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4E35E-380C-43BF-B67B-D99039F197AF}"/>
              </a:ext>
            </a:extLst>
          </p:cNvPr>
          <p:cNvSpPr/>
          <p:nvPr/>
        </p:nvSpPr>
        <p:spPr>
          <a:xfrm>
            <a:off x="465349" y="3452815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2CEB1-629A-419E-B68F-E7B13C637E21}"/>
              </a:ext>
            </a:extLst>
          </p:cNvPr>
          <p:cNvSpPr/>
          <p:nvPr/>
        </p:nvSpPr>
        <p:spPr>
          <a:xfrm>
            <a:off x="7010447" y="3452815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608CC-B5A7-44A9-A895-8B240D744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995" y="4708923"/>
            <a:ext cx="8062451" cy="15729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F72AEF-7EB0-41C7-A62D-C4F93B67AA23}"/>
              </a:ext>
            </a:extLst>
          </p:cNvPr>
          <p:cNvGrpSpPr/>
          <p:nvPr/>
        </p:nvGrpSpPr>
        <p:grpSpPr>
          <a:xfrm>
            <a:off x="996566" y="5844809"/>
            <a:ext cx="8104308" cy="415537"/>
            <a:chOff x="2902281" y="5861121"/>
            <a:chExt cx="1017212" cy="45468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A5DD5B-1EA9-450B-BD2E-27DEEF396EBE}"/>
                </a:ext>
              </a:extLst>
            </p:cNvPr>
            <p:cNvSpPr/>
            <p:nvPr/>
          </p:nvSpPr>
          <p:spPr>
            <a:xfrm>
              <a:off x="2902281" y="5870850"/>
              <a:ext cx="961691" cy="400110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N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16B6FE-F17F-4893-A1C8-16C4125D8E37}"/>
                </a:ext>
              </a:extLst>
            </p:cNvPr>
            <p:cNvSpPr txBox="1"/>
            <p:nvPr/>
          </p:nvSpPr>
          <p:spPr>
            <a:xfrm>
              <a:off x="2905057" y="5861121"/>
              <a:ext cx="1014436" cy="45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b="1" dirty="0"/>
                <a:t>YOU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23728" y="4797152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TEACHER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PHONE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6564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Autofit/>
          </a:bodyPr>
          <a:lstStyle/>
          <a:p>
            <a:r>
              <a:rPr lang="en-NZ" sz="5400" b="1" dirty="0"/>
              <a:t>Reasons for Overcalling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686800" cy="3600400"/>
          </a:xfrm>
        </p:spPr>
        <p:txBody>
          <a:bodyPr>
            <a:normAutofit/>
          </a:bodyPr>
          <a:lstStyle/>
          <a:p>
            <a:pPr marL="266700" indent="-266700"/>
            <a:r>
              <a:rPr lang="en-NZ" sz="4000" dirty="0"/>
              <a:t>To get into the bidding … make it hard for the opposition</a:t>
            </a:r>
          </a:p>
          <a:p>
            <a:pPr marL="266700" indent="-266700"/>
            <a:r>
              <a:rPr lang="en-NZ" sz="4000" dirty="0"/>
              <a:t>Express a genuine desire to play in a suit</a:t>
            </a:r>
          </a:p>
          <a:p>
            <a:pPr marL="266700" indent="-266700"/>
            <a:r>
              <a:rPr lang="en-NZ" sz="4000" dirty="0"/>
              <a:t>Suggest a lead for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C0E882-CD61-499D-BD08-692635D38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088232" cy="3512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0696"/>
          </a:xfrm>
        </p:spPr>
        <p:txBody>
          <a:bodyPr>
            <a:noAutofit/>
          </a:bodyPr>
          <a:lstStyle/>
          <a:p>
            <a:r>
              <a:rPr lang="en-NZ" sz="5400" b="1" dirty="0"/>
              <a:t>Rules to Overcall a suit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901018"/>
            <a:ext cx="6501408" cy="3168352"/>
          </a:xfrm>
        </p:spPr>
        <p:txBody>
          <a:bodyPr>
            <a:normAutofit/>
          </a:bodyPr>
          <a:lstStyle/>
          <a:p>
            <a:pPr marL="266700" indent="-266700"/>
            <a:r>
              <a:rPr lang="en-NZ" sz="4000" dirty="0"/>
              <a:t>MUST be a good 5+ card suit – at least 2 honours</a:t>
            </a:r>
          </a:p>
          <a:p>
            <a:pPr marL="266700" indent="-266700"/>
            <a:r>
              <a:rPr lang="en-NZ" sz="4000" dirty="0"/>
              <a:t>Point count should be close to opening values if overcalling at the 2-level</a:t>
            </a:r>
          </a:p>
          <a:p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707"/>
          <a:stretch/>
        </p:blipFill>
        <p:spPr>
          <a:xfrm>
            <a:off x="-23096" y="-73008"/>
            <a:ext cx="9192395" cy="6266100"/>
          </a:xfrm>
        </p:spPr>
      </p:pic>
      <p:sp>
        <p:nvSpPr>
          <p:cNvPr id="5" name="TextBox 4"/>
          <p:cNvSpPr txBox="1"/>
          <p:nvPr/>
        </p:nvSpPr>
        <p:spPr>
          <a:xfrm>
            <a:off x="5580112" y="2248297"/>
            <a:ext cx="792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4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dirty="0"/>
              <a:t>1</a:t>
            </a:r>
            <a:r>
              <a:rPr lang="en-NZ" dirty="0">
                <a:solidFill>
                  <a:srgbClr val="FF0000"/>
                </a:solidFill>
                <a:sym typeface="Symbol"/>
              </a:rPr>
              <a:t>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866291"/>
            <a:ext cx="3672408" cy="1138773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j-lt"/>
              </a:defRPr>
            </a:lvl1pPr>
          </a:lstStyle>
          <a:p>
            <a:r>
              <a:rPr lang="en-NZ" sz="2400" dirty="0"/>
              <a:t>South has an Opening Hand with a GOOD 5-card suit </a:t>
            </a:r>
            <a:br>
              <a:rPr lang="en-NZ" dirty="0"/>
            </a:br>
            <a:r>
              <a:rPr lang="en-NZ" sz="2000" dirty="0"/>
              <a:t>(at least two honours in the suit)</a:t>
            </a:r>
            <a:endParaRPr lang="en-NZ" dirty="0"/>
          </a:p>
        </p:txBody>
      </p:sp>
      <p:pic>
        <p:nvPicPr>
          <p:cNvPr id="9" name="Content Placeholder 3" descr="Lesson 8 - Board 2.JPG"/>
          <p:cNvPicPr>
            <a:picLocks noChangeAspect="1"/>
          </p:cNvPicPr>
          <p:nvPr/>
        </p:nvPicPr>
        <p:blipFill>
          <a:blip r:embed="rId2" cstate="print"/>
          <a:srcRect l="77568" b="67336"/>
          <a:stretch>
            <a:fillRect/>
          </a:stretch>
        </p:blipFill>
        <p:spPr>
          <a:xfrm>
            <a:off x="0" y="0"/>
            <a:ext cx="2133553" cy="1440160"/>
          </a:xfrm>
          <a:prstGeom prst="rect">
            <a:avLst/>
          </a:prstGeom>
          <a:ln>
            <a:noFill/>
          </a:ln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1DFF3275-A3E1-44D4-91E4-2C765442C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937C91-8D81-456A-814F-E7FAA931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104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 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a suit</a:t>
            </a:r>
            <a:endParaRPr lang="en-NZ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1AAD3-201A-4C1A-B166-315EC5CB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93" y="1767663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D9671D-B3DB-4995-8F24-ECE4A7D5D9D8}"/>
              </a:ext>
            </a:extLst>
          </p:cNvPr>
          <p:cNvGrpSpPr/>
          <p:nvPr/>
        </p:nvGrpSpPr>
        <p:grpSpPr>
          <a:xfrm>
            <a:off x="2843808" y="5838605"/>
            <a:ext cx="986408" cy="400110"/>
            <a:chOff x="2843808" y="5882825"/>
            <a:chExt cx="986408" cy="4001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B8433D-4015-45A3-88EA-36C474CB692C}"/>
                </a:ext>
              </a:extLst>
            </p:cNvPr>
            <p:cNvSpPr/>
            <p:nvPr/>
          </p:nvSpPr>
          <p:spPr>
            <a:xfrm>
              <a:off x="2843808" y="5949280"/>
              <a:ext cx="864096" cy="288032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997985-A00C-44FD-A399-268AA36431A7}"/>
                </a:ext>
              </a:extLst>
            </p:cNvPr>
            <p:cNvSpPr txBox="1"/>
            <p:nvPr/>
          </p:nvSpPr>
          <p:spPr>
            <a:xfrm>
              <a:off x="2915816" y="5882825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952FB67-0053-47B9-8F8E-7833F98A4E9B}"/>
              </a:ext>
            </a:extLst>
          </p:cNvPr>
          <p:cNvSpPr/>
          <p:nvPr/>
        </p:nvSpPr>
        <p:spPr>
          <a:xfrm>
            <a:off x="2555776" y="1009868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600B0-557B-4756-89AE-CE3E9043127D}"/>
              </a:ext>
            </a:extLst>
          </p:cNvPr>
          <p:cNvSpPr/>
          <p:nvPr/>
        </p:nvSpPr>
        <p:spPr>
          <a:xfrm>
            <a:off x="465349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FC843-5A74-4C47-883E-EB15F65B76B4}"/>
              </a:ext>
            </a:extLst>
          </p:cNvPr>
          <p:cNvSpPr/>
          <p:nvPr/>
        </p:nvSpPr>
        <p:spPr>
          <a:xfrm>
            <a:off x="7010447" y="3429000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0337" cy="6309319"/>
          </a:xfrm>
        </p:spPr>
      </p:pic>
      <p:sp>
        <p:nvSpPr>
          <p:cNvPr id="5" name="TextBox 4"/>
          <p:cNvSpPr txBox="1"/>
          <p:nvPr/>
        </p:nvSpPr>
        <p:spPr>
          <a:xfrm>
            <a:off x="5580112" y="2238205"/>
            <a:ext cx="792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sz="3400" dirty="0"/>
              <a:t>1</a:t>
            </a:r>
            <a:r>
              <a:rPr lang="en-NZ" sz="3400" dirty="0">
                <a:sym typeface="Symbol"/>
              </a:rPr>
              <a:t></a:t>
            </a:r>
            <a:endParaRPr lang="en-NZ" sz="3400" dirty="0"/>
          </a:p>
        </p:txBody>
      </p:sp>
      <p:pic>
        <p:nvPicPr>
          <p:cNvPr id="8" name="Content Placeholder 3" descr="Lesson 8 - Board 2.JPG"/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0" y="0"/>
            <a:ext cx="2133553" cy="1440160"/>
          </a:xfrm>
          <a:prstGeom prst="rect">
            <a:avLst/>
          </a:prstGeom>
          <a:ln>
            <a:noFill/>
          </a:ln>
        </p:spPr>
      </p:pic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92779436-B18C-46B7-92A5-393612BFA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086433-7715-41FC-846D-784D7299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 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a </a:t>
            </a:r>
            <a:r>
              <a:rPr lang="en-NZ" sz="2000" b="1" dirty="0">
                <a:solidFill>
                  <a:schemeClr val="bg1"/>
                </a:solidFill>
              </a:rPr>
              <a:t>su</a:t>
            </a:r>
            <a:r>
              <a:rPr lang="en-NZ" sz="2400" b="1" dirty="0">
                <a:solidFill>
                  <a:schemeClr val="bg1"/>
                </a:solidFill>
              </a:rPr>
              <a:t>it</a:t>
            </a:r>
            <a:endParaRPr lang="en-NZ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F1383E-79EB-4CE7-9441-B65C8A94E703}"/>
              </a:ext>
            </a:extLst>
          </p:cNvPr>
          <p:cNvSpPr txBox="1"/>
          <p:nvPr/>
        </p:nvSpPr>
        <p:spPr>
          <a:xfrm>
            <a:off x="2771800" y="2996952"/>
            <a:ext cx="3672408" cy="1138773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+mj-lt"/>
              </a:defRPr>
            </a:lvl1pPr>
          </a:lstStyle>
          <a:p>
            <a:r>
              <a:rPr lang="en-NZ" sz="2400" dirty="0"/>
              <a:t>South has an Opening Hand with a GOOD 5-card suit </a:t>
            </a:r>
            <a:br>
              <a:rPr lang="en-NZ" dirty="0"/>
            </a:br>
            <a:r>
              <a:rPr lang="en-NZ" sz="2000" dirty="0"/>
              <a:t>(at least two honours in the suit)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6CFB5-882B-4071-A891-A02CEA920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72426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2DC67B-3841-40A4-A1A7-46E11F517E40}"/>
              </a:ext>
            </a:extLst>
          </p:cNvPr>
          <p:cNvGrpSpPr/>
          <p:nvPr/>
        </p:nvGrpSpPr>
        <p:grpSpPr>
          <a:xfrm>
            <a:off x="2915816" y="5909482"/>
            <a:ext cx="986408" cy="400110"/>
            <a:chOff x="2843808" y="5882825"/>
            <a:chExt cx="986408" cy="4001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083CB8-70DE-47D4-BD22-220CBB70B366}"/>
                </a:ext>
              </a:extLst>
            </p:cNvPr>
            <p:cNvSpPr/>
            <p:nvPr/>
          </p:nvSpPr>
          <p:spPr>
            <a:xfrm>
              <a:off x="2843808" y="5949280"/>
              <a:ext cx="864096" cy="288032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34D50D-747E-40AB-8F24-05C25A81524D}"/>
                </a:ext>
              </a:extLst>
            </p:cNvPr>
            <p:cNvSpPr txBox="1"/>
            <p:nvPr/>
          </p:nvSpPr>
          <p:spPr>
            <a:xfrm>
              <a:off x="2915816" y="5882825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217AE-1D29-4804-85E3-5E0D94DA8F88}"/>
              </a:ext>
            </a:extLst>
          </p:cNvPr>
          <p:cNvSpPr/>
          <p:nvPr/>
        </p:nvSpPr>
        <p:spPr>
          <a:xfrm>
            <a:off x="2555775" y="1028920"/>
            <a:ext cx="4454671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B011D-DA3E-4956-8548-1DE20DBB757F}"/>
              </a:ext>
            </a:extLst>
          </p:cNvPr>
          <p:cNvSpPr/>
          <p:nvPr/>
        </p:nvSpPr>
        <p:spPr>
          <a:xfrm>
            <a:off x="465349" y="3452815"/>
            <a:ext cx="2090427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A41819-F9B2-44FD-A156-CB002A6E061C}"/>
              </a:ext>
            </a:extLst>
          </p:cNvPr>
          <p:cNvSpPr/>
          <p:nvPr/>
        </p:nvSpPr>
        <p:spPr>
          <a:xfrm>
            <a:off x="7010447" y="3452815"/>
            <a:ext cx="2133553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526"/>
            <a:ext cx="9190336" cy="6309320"/>
          </a:xfrm>
        </p:spPr>
      </p:pic>
      <p:sp>
        <p:nvSpPr>
          <p:cNvPr id="5" name="TextBox 4"/>
          <p:cNvSpPr txBox="1"/>
          <p:nvPr/>
        </p:nvSpPr>
        <p:spPr>
          <a:xfrm>
            <a:off x="5484289" y="233486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sz="3200" dirty="0"/>
              <a:t>PASS</a:t>
            </a:r>
            <a:endParaRPr lang="en-NZ" dirty="0"/>
          </a:p>
        </p:txBody>
      </p:sp>
      <p:pic>
        <p:nvPicPr>
          <p:cNvPr id="8" name="Content Placeholder 3" descr="Lesson 8 - Board 2.JPG"/>
          <p:cNvPicPr>
            <a:picLocks noChangeAspect="1"/>
          </p:cNvPicPr>
          <p:nvPr/>
        </p:nvPicPr>
        <p:blipFill>
          <a:blip r:embed="rId3" cstate="print"/>
          <a:srcRect l="77568" b="67336"/>
          <a:stretch>
            <a:fillRect/>
          </a:stretch>
        </p:blipFill>
        <p:spPr>
          <a:xfrm>
            <a:off x="35496" y="0"/>
            <a:ext cx="2133553" cy="144016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6F9C29-E556-433D-8E15-AF64BD335764}"/>
              </a:ext>
            </a:extLst>
          </p:cNvPr>
          <p:cNvSpPr txBox="1"/>
          <p:nvPr/>
        </p:nvSpPr>
        <p:spPr>
          <a:xfrm>
            <a:off x="2765539" y="2798058"/>
            <a:ext cx="3685245" cy="1261884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800" dirty="0"/>
              <a:t>Opening Hand BUT a poor suit</a:t>
            </a:r>
            <a:br>
              <a:rPr lang="en-NZ" sz="2800" dirty="0">
                <a:latin typeface="+mj-lt"/>
              </a:rPr>
            </a:br>
            <a:r>
              <a:rPr lang="en-NZ" sz="2000" dirty="0"/>
              <a:t>DO NOT BE TEMPTED to overcall</a:t>
            </a:r>
            <a:endParaRPr lang="en-NZ" dirty="0">
              <a:latin typeface="+mj-lt"/>
            </a:endParaRP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2C5AAC83-C92F-4C27-8263-2B1D1E55F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0277FD-781D-4D83-BF73-03126D40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 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a suit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BAE6E-551E-4F75-920C-74B97648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8" y="1796241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D91DB-1FB9-419F-BEE0-2CB30E2D0BA5}"/>
              </a:ext>
            </a:extLst>
          </p:cNvPr>
          <p:cNvGrpSpPr/>
          <p:nvPr/>
        </p:nvGrpSpPr>
        <p:grpSpPr>
          <a:xfrm>
            <a:off x="2877712" y="5918736"/>
            <a:ext cx="1014436" cy="400110"/>
            <a:chOff x="2949572" y="5908740"/>
            <a:chExt cx="1014436" cy="4001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3381F6-2119-4B2B-B2FD-35EF82F0DE2C}"/>
                </a:ext>
              </a:extLst>
            </p:cNvPr>
            <p:cNvSpPr/>
            <p:nvPr/>
          </p:nvSpPr>
          <p:spPr>
            <a:xfrm>
              <a:off x="2949572" y="5937305"/>
              <a:ext cx="914400" cy="333655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DEFD6F-8DE7-40FA-AD14-531C24657F45}"/>
                </a:ext>
              </a:extLst>
            </p:cNvPr>
            <p:cNvSpPr txBox="1"/>
            <p:nvPr/>
          </p:nvSpPr>
          <p:spPr>
            <a:xfrm>
              <a:off x="3049608" y="590874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64379-4E5D-480B-89C0-3F4407059B60}"/>
              </a:ext>
            </a:extLst>
          </p:cNvPr>
          <p:cNvSpPr/>
          <p:nvPr/>
        </p:nvSpPr>
        <p:spPr>
          <a:xfrm>
            <a:off x="2555776" y="1057498"/>
            <a:ext cx="4392488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13B4F-0DBF-4723-9C74-BF61F70C0086}"/>
              </a:ext>
            </a:extLst>
          </p:cNvPr>
          <p:cNvSpPr/>
          <p:nvPr/>
        </p:nvSpPr>
        <p:spPr>
          <a:xfrm>
            <a:off x="465349" y="3495682"/>
            <a:ext cx="2133553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A7B59-C4BD-4839-9613-448D2BC8ADCF}"/>
              </a:ext>
            </a:extLst>
          </p:cNvPr>
          <p:cNvSpPr/>
          <p:nvPr/>
        </p:nvSpPr>
        <p:spPr>
          <a:xfrm>
            <a:off x="7010447" y="3495682"/>
            <a:ext cx="2133553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son 8 - Board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0337" cy="6309320"/>
          </a:xfrm>
        </p:spPr>
      </p:pic>
      <p:sp>
        <p:nvSpPr>
          <p:cNvPr id="5" name="TextBox 4"/>
          <p:cNvSpPr txBox="1"/>
          <p:nvPr/>
        </p:nvSpPr>
        <p:spPr>
          <a:xfrm>
            <a:off x="5364088" y="2259712"/>
            <a:ext cx="116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effectLst>
                  <a:glow rad="101600">
                    <a:srgbClr val="FECE00">
                      <a:alpha val="60000"/>
                    </a:srgbClr>
                  </a:glow>
                </a:effectLst>
                <a:latin typeface="+mj-lt"/>
              </a:defRPr>
            </a:lvl1pPr>
          </a:lstStyle>
          <a:p>
            <a:r>
              <a:rPr lang="en-NZ" sz="2400" dirty="0"/>
              <a:t>2</a:t>
            </a:r>
            <a:r>
              <a:rPr lang="en-NZ" sz="2400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2400" dirty="0">
                <a:sym typeface="Symbol"/>
              </a:rPr>
              <a:t> or PASS</a:t>
            </a:r>
            <a:endParaRPr lang="en-NZ" sz="2400" dirty="0"/>
          </a:p>
        </p:txBody>
      </p:sp>
      <p:pic>
        <p:nvPicPr>
          <p:cNvPr id="7" name="Picture 6" descr="WN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916832"/>
            <a:ext cx="3685244" cy="432048"/>
          </a:xfrm>
          <a:prstGeom prst="rect">
            <a:avLst/>
          </a:prstGeom>
        </p:spPr>
      </p:pic>
      <p:pic>
        <p:nvPicPr>
          <p:cNvPr id="9" name="Content Placeholder 3" descr="Lesson 8 - Board 2.JPG"/>
          <p:cNvPicPr>
            <a:picLocks noChangeAspect="1"/>
          </p:cNvPicPr>
          <p:nvPr/>
        </p:nvPicPr>
        <p:blipFill>
          <a:blip r:embed="rId4" cstate="print"/>
          <a:srcRect l="77568" b="67336"/>
          <a:stretch>
            <a:fillRect/>
          </a:stretch>
        </p:blipFill>
        <p:spPr>
          <a:xfrm>
            <a:off x="0" y="0"/>
            <a:ext cx="2133553" cy="1440160"/>
          </a:xfrm>
          <a:prstGeom prst="rect">
            <a:avLst/>
          </a:prstGeom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EC69DA-6112-4C9B-B950-90BC898C7682}"/>
              </a:ext>
            </a:extLst>
          </p:cNvPr>
          <p:cNvSpPr txBox="1"/>
          <p:nvPr/>
        </p:nvSpPr>
        <p:spPr>
          <a:xfrm>
            <a:off x="2771799" y="2967919"/>
            <a:ext cx="3685245" cy="1384995"/>
          </a:xfrm>
          <a:prstGeom prst="rect">
            <a:avLst/>
          </a:prstGeom>
          <a:solidFill>
            <a:srgbClr val="B0D7D8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Opening Hand. Suit OK. </a:t>
            </a:r>
            <a:br>
              <a:rPr lang="en-NZ" sz="2000" dirty="0"/>
            </a:br>
            <a:r>
              <a:rPr lang="en-NZ" sz="2000" dirty="0"/>
              <a:t>Bidding will make it very </a:t>
            </a:r>
            <a:br>
              <a:rPr lang="en-NZ" sz="2000" dirty="0"/>
            </a:br>
            <a:r>
              <a:rPr lang="en-NZ" sz="2000" dirty="0"/>
              <a:t>difficult for the opposition </a:t>
            </a:r>
            <a:br>
              <a:rPr lang="en-NZ" sz="2000" dirty="0"/>
            </a:br>
            <a:r>
              <a:rPr lang="en-NZ" sz="2000" dirty="0"/>
              <a:t>but could be risky</a:t>
            </a:r>
          </a:p>
        </p:txBody>
      </p:sp>
      <p:pic>
        <p:nvPicPr>
          <p:cNvPr id="2" name="Content Placeholder 3" descr="Lesson 8 - Board 2.JPG">
            <a:extLst>
              <a:ext uri="{FF2B5EF4-FFF2-40B4-BE49-F238E27FC236}">
                <a16:creationId xmlns:a16="http://schemas.microsoft.com/office/drawing/2014/main" id="{19AB8F79-02C2-4FEB-BBD7-EA1E916E9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7568" t="1555" b="67336"/>
          <a:stretch/>
        </p:blipFill>
        <p:spPr>
          <a:xfrm>
            <a:off x="7010447" y="4797152"/>
            <a:ext cx="2179890" cy="1512713"/>
          </a:xfrm>
          <a:prstGeom prst="rect">
            <a:avLst/>
          </a:prstGeom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6AEA47-5994-401A-8727-88669409C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4975"/>
            <a:ext cx="1872208" cy="1152128"/>
          </a:xfrm>
        </p:spPr>
        <p:txBody>
          <a:bodyPr>
            <a:noAutofit/>
          </a:bodyPr>
          <a:lstStyle/>
          <a:p>
            <a:pPr algn="ctr"/>
            <a:r>
              <a:rPr lang="en-NZ" sz="2400" b="1" dirty="0">
                <a:solidFill>
                  <a:schemeClr val="bg1"/>
                </a:solidFill>
              </a:rPr>
              <a:t>Overcalling </a:t>
            </a:r>
            <a:br>
              <a:rPr lang="en-NZ" sz="2400" b="1" dirty="0">
                <a:solidFill>
                  <a:schemeClr val="bg1"/>
                </a:solidFill>
              </a:rPr>
            </a:br>
            <a:r>
              <a:rPr lang="en-NZ" sz="2400" b="1" dirty="0">
                <a:solidFill>
                  <a:schemeClr val="bg1"/>
                </a:solidFill>
              </a:rPr>
              <a:t>a suit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3A526-8EE8-4D95-B444-1061D61A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82" y="1758137"/>
            <a:ext cx="38862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FBE1180-B2C1-49A4-BB77-53364D08CEEF}"/>
              </a:ext>
            </a:extLst>
          </p:cNvPr>
          <p:cNvGrpSpPr/>
          <p:nvPr/>
        </p:nvGrpSpPr>
        <p:grpSpPr>
          <a:xfrm>
            <a:off x="2843808" y="5844721"/>
            <a:ext cx="986408" cy="400110"/>
            <a:chOff x="2843808" y="5882825"/>
            <a:chExt cx="986408" cy="4001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5847A-1807-4014-B95F-F17FA63DD3DD}"/>
                </a:ext>
              </a:extLst>
            </p:cNvPr>
            <p:cNvSpPr/>
            <p:nvPr/>
          </p:nvSpPr>
          <p:spPr>
            <a:xfrm>
              <a:off x="2843808" y="5949280"/>
              <a:ext cx="864096" cy="288032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3E89B5-8733-42D3-892A-FE7E043D612F}"/>
                </a:ext>
              </a:extLst>
            </p:cNvPr>
            <p:cNvSpPr txBox="1"/>
            <p:nvPr/>
          </p:nvSpPr>
          <p:spPr>
            <a:xfrm>
              <a:off x="2915816" y="5882825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b="1" dirty="0"/>
                <a:t>YOU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40AD9BE-5AC1-41B3-B64B-6FFC74B33DE4}"/>
              </a:ext>
            </a:extLst>
          </p:cNvPr>
          <p:cNvSpPr/>
          <p:nvPr/>
        </p:nvSpPr>
        <p:spPr>
          <a:xfrm>
            <a:off x="2555775" y="1033683"/>
            <a:ext cx="4454671" cy="385507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PARTNER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5E4DBB-5904-403C-8D1C-3FDDCA73D1F4}"/>
              </a:ext>
            </a:extLst>
          </p:cNvPr>
          <p:cNvSpPr/>
          <p:nvPr/>
        </p:nvSpPr>
        <p:spPr>
          <a:xfrm>
            <a:off x="465349" y="343376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HIM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C378BD-348D-47DA-9CA2-26790BE97C14}"/>
              </a:ext>
            </a:extLst>
          </p:cNvPr>
          <p:cNvSpPr/>
          <p:nvPr/>
        </p:nvSpPr>
        <p:spPr>
          <a:xfrm>
            <a:off x="7010447" y="3433763"/>
            <a:ext cx="2090427" cy="386924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2400" b="1" dirty="0">
                <a:solidFill>
                  <a:schemeClr val="tx1"/>
                </a:solidFill>
              </a:rPr>
              <a:t>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80696"/>
          </a:xfrm>
        </p:spPr>
        <p:txBody>
          <a:bodyPr>
            <a:noAutofit/>
          </a:bodyPr>
          <a:lstStyle/>
          <a:p>
            <a:r>
              <a:rPr lang="en-NZ" sz="4800" b="1" dirty="0"/>
              <a:t>Response to Overcall of a suit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342383"/>
            <a:ext cx="8424936" cy="4680520"/>
          </a:xfrm>
        </p:spPr>
        <p:txBody>
          <a:bodyPr>
            <a:normAutofit/>
          </a:bodyPr>
          <a:lstStyle/>
          <a:p>
            <a:r>
              <a:rPr lang="en-NZ" sz="4000" dirty="0"/>
              <a:t> Only bid with a fit (3+ support)</a:t>
            </a:r>
          </a:p>
          <a:p>
            <a:r>
              <a:rPr lang="en-NZ" sz="4000" dirty="0"/>
              <a:t> Support partner if you can … keeping</a:t>
            </a:r>
          </a:p>
          <a:p>
            <a:pPr>
              <a:buNone/>
            </a:pPr>
            <a:r>
              <a:rPr lang="en-NZ" sz="4000" dirty="0"/>
              <a:t>   in mind that partner has shown</a:t>
            </a:r>
          </a:p>
          <a:p>
            <a:pPr>
              <a:buNone/>
            </a:pPr>
            <a:r>
              <a:rPr lang="en-NZ" sz="4000" dirty="0"/>
              <a:t>               of the suit – need 6+ points</a:t>
            </a:r>
          </a:p>
          <a:p>
            <a:pPr>
              <a:buNone/>
            </a:pPr>
            <a:endParaRPr lang="en-NZ" sz="2400" dirty="0"/>
          </a:p>
          <a:p>
            <a:r>
              <a:rPr lang="en-NZ" sz="4000" dirty="0"/>
              <a:t> With 12+ points, jump in partner’s suit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BD8D5-173A-4DEB-BA3B-25ADF04720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2" b="55594"/>
          <a:stretch/>
        </p:blipFill>
        <p:spPr>
          <a:xfrm>
            <a:off x="1331640" y="3140968"/>
            <a:ext cx="792088" cy="1227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11863</TotalTime>
  <Words>698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Bigshoulders</vt:lpstr>
      <vt:lpstr>Calibri</vt:lpstr>
      <vt:lpstr>Gill Sans MT</vt:lpstr>
      <vt:lpstr>Wingdings</vt:lpstr>
      <vt:lpstr>Office Theme</vt:lpstr>
      <vt:lpstr>PowerPoint Presentation</vt:lpstr>
      <vt:lpstr>Lesson Seven  Overcalls</vt:lpstr>
      <vt:lpstr>Reasons for Overcalling</vt:lpstr>
      <vt:lpstr>Rules to Overcall a suit</vt:lpstr>
      <vt:lpstr>Overcalling  a suit</vt:lpstr>
      <vt:lpstr>Overcalling  a suit</vt:lpstr>
      <vt:lpstr>Overcalling  a suit</vt:lpstr>
      <vt:lpstr>Overcalling  a suit</vt:lpstr>
      <vt:lpstr>Response to Overcall of a suit</vt:lpstr>
      <vt:lpstr>Response to a suit overcall</vt:lpstr>
      <vt:lpstr>Response to a suit overcall</vt:lpstr>
      <vt:lpstr>Response to a suit overcall</vt:lpstr>
      <vt:lpstr>Rules to Overcall in NoTrumps</vt:lpstr>
      <vt:lpstr>Overcalling 1NT</vt:lpstr>
      <vt:lpstr>Overcalling 1NT</vt:lpstr>
      <vt:lpstr>Overcalling 1NT</vt:lpstr>
      <vt:lpstr>Overcalling 1NT</vt:lpstr>
      <vt:lpstr>Response to Overcall of 1NT</vt:lpstr>
      <vt:lpstr>Response to 1NT overcall</vt:lpstr>
      <vt:lpstr>Response to Overcall of 1NT</vt:lpstr>
      <vt:lpstr>Response to 1NT overcall</vt:lpstr>
      <vt:lpstr>Response to Overcall of 1NT</vt:lpstr>
      <vt:lpstr>Response to 1NT overcall</vt:lpstr>
      <vt:lpstr>Response to 1NT overcall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265</cp:revision>
  <dcterms:created xsi:type="dcterms:W3CDTF">2013-02-20T01:53:33Z</dcterms:created>
  <dcterms:modified xsi:type="dcterms:W3CDTF">2023-12-04T01:24:00Z</dcterms:modified>
</cp:coreProperties>
</file>